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377" r:id="rId2"/>
    <p:sldId id="401" r:id="rId3"/>
    <p:sldId id="384" r:id="rId4"/>
    <p:sldId id="385" r:id="rId5"/>
    <p:sldId id="386" r:id="rId6"/>
    <p:sldId id="388" r:id="rId7"/>
    <p:sldId id="390" r:id="rId8"/>
    <p:sldId id="391" r:id="rId9"/>
    <p:sldId id="265" r:id="rId10"/>
    <p:sldId id="342" r:id="rId11"/>
    <p:sldId id="393" r:id="rId12"/>
    <p:sldId id="292" r:id="rId13"/>
    <p:sldId id="310" r:id="rId14"/>
    <p:sldId id="268" r:id="rId15"/>
    <p:sldId id="293" r:id="rId16"/>
    <p:sldId id="294" r:id="rId17"/>
    <p:sldId id="371" r:id="rId18"/>
    <p:sldId id="324" r:id="rId19"/>
    <p:sldId id="334" r:id="rId20"/>
    <p:sldId id="335" r:id="rId21"/>
    <p:sldId id="399" r:id="rId22"/>
    <p:sldId id="387" r:id="rId23"/>
    <p:sldId id="400" r:id="rId24"/>
    <p:sldId id="295" r:id="rId25"/>
    <p:sldId id="367" r:id="rId26"/>
    <p:sldId id="397" r:id="rId27"/>
    <p:sldId id="398" r:id="rId28"/>
    <p:sldId id="307" r:id="rId29"/>
    <p:sldId id="298" r:id="rId30"/>
    <p:sldId id="287" r:id="rId31"/>
    <p:sldId id="340" r:id="rId32"/>
    <p:sldId id="270" r:id="rId33"/>
    <p:sldId id="354" r:id="rId34"/>
    <p:sldId id="382" r:id="rId35"/>
    <p:sldId id="378" r:id="rId36"/>
    <p:sldId id="3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  <a:srgbClr val="00CC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510" autoAdjust="0"/>
    <p:restoredTop sz="94660"/>
  </p:normalViewPr>
  <p:slideViewPr>
    <p:cSldViewPr>
      <p:cViewPr varScale="1">
        <p:scale>
          <a:sx n="68" d="100"/>
          <a:sy n="68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46E048-F90A-4C9D-8AF4-0CAAD4A1D33E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439194-D7DA-474A-AB28-498B3ADC9C7B}">
      <dgm:prSet custT="1"/>
      <dgm:spPr>
        <a:solidFill>
          <a:schemeClr val="accent1">
            <a:hueOff val="0"/>
            <a:satOff val="0"/>
            <a:lumOff val="0"/>
            <a:alpha val="66000"/>
          </a:schemeClr>
        </a:solidFill>
      </dgm:spPr>
      <dgm:t>
        <a:bodyPr/>
        <a:lstStyle/>
        <a:p>
          <a:pPr rtl="0"/>
          <a:r>
            <a:rPr lang="en-US" sz="2400" dirty="0" smtClean="0"/>
            <a:t>GTP: Point of departure for GTP is the welfare monitoring and evaluation program because:</a:t>
          </a:r>
          <a:endParaRPr lang="en-US" sz="2400" dirty="0"/>
        </a:p>
      </dgm:t>
    </dgm:pt>
    <dgm:pt modelId="{5FC978C7-EEBD-4403-A84D-F80B7DA4EC67}" type="parTrans" cxnId="{543DF3A3-7DD8-4151-B89F-E7C62FDAFA58}">
      <dgm:prSet/>
      <dgm:spPr/>
      <dgm:t>
        <a:bodyPr/>
        <a:lstStyle/>
        <a:p>
          <a:endParaRPr lang="en-US"/>
        </a:p>
      </dgm:t>
    </dgm:pt>
    <dgm:pt modelId="{36396621-A645-447C-895B-8D6907554427}" type="sibTrans" cxnId="{543DF3A3-7DD8-4151-B89F-E7C62FDAFA58}">
      <dgm:prSet/>
      <dgm:spPr/>
      <dgm:t>
        <a:bodyPr/>
        <a:lstStyle/>
        <a:p>
          <a:endParaRPr lang="en-US"/>
        </a:p>
      </dgm:t>
    </dgm:pt>
    <dgm:pt modelId="{397E54AE-1F72-43A8-B9C5-55BD6FD72A09}">
      <dgm:prSet custT="1"/>
      <dgm:spPr>
        <a:solidFill>
          <a:srgbClr val="008000">
            <a:alpha val="66000"/>
          </a:srgbClr>
        </a:solidFill>
      </dgm:spPr>
      <dgm:t>
        <a:bodyPr/>
        <a:lstStyle/>
        <a:p>
          <a:pPr rtl="0"/>
          <a:r>
            <a:rPr lang="en-US" sz="1800" dirty="0" smtClean="0"/>
            <a:t>Ensures understanding of the nature and distribution of poverty in all its dimensions</a:t>
          </a:r>
          <a:endParaRPr lang="en-US" sz="1800" dirty="0"/>
        </a:p>
      </dgm:t>
    </dgm:pt>
    <dgm:pt modelId="{4ED36DCE-4990-4B7D-9461-B8B05C649770}" type="parTrans" cxnId="{DC4C012D-7A6A-4D4E-B5AC-D0808DCF79EB}">
      <dgm:prSet/>
      <dgm:spPr/>
      <dgm:t>
        <a:bodyPr/>
        <a:lstStyle/>
        <a:p>
          <a:endParaRPr lang="en-US"/>
        </a:p>
      </dgm:t>
    </dgm:pt>
    <dgm:pt modelId="{59AB282B-0DB2-4185-B026-5BDEF60F31BF}" type="sibTrans" cxnId="{DC4C012D-7A6A-4D4E-B5AC-D0808DCF79EB}">
      <dgm:prSet/>
      <dgm:spPr/>
      <dgm:t>
        <a:bodyPr/>
        <a:lstStyle/>
        <a:p>
          <a:endParaRPr lang="en-US"/>
        </a:p>
      </dgm:t>
    </dgm:pt>
    <dgm:pt modelId="{0281614F-3127-4C0F-A9A9-2003CE0853CC}">
      <dgm:prSet/>
      <dgm:spPr>
        <a:solidFill>
          <a:srgbClr val="FFFF00">
            <a:alpha val="66000"/>
          </a:srgbClr>
        </a:solidFill>
      </dgm:spPr>
      <dgm:t>
        <a:bodyPr/>
        <a:lstStyle/>
        <a:p>
          <a:pPr rtl="0"/>
          <a:r>
            <a:rPr lang="en-US" dirty="0" smtClean="0"/>
            <a:t>Enables to monitor change in the incidence, depth and severity of poverty</a:t>
          </a:r>
          <a:endParaRPr lang="en-US" dirty="0"/>
        </a:p>
      </dgm:t>
    </dgm:pt>
    <dgm:pt modelId="{81EC5DA1-7F05-4D46-AE7F-490215392EA1}" type="parTrans" cxnId="{BEFB6D8E-AA02-4933-B3D3-507CEB7C437D}">
      <dgm:prSet/>
      <dgm:spPr/>
      <dgm:t>
        <a:bodyPr/>
        <a:lstStyle/>
        <a:p>
          <a:endParaRPr lang="en-US"/>
        </a:p>
      </dgm:t>
    </dgm:pt>
    <dgm:pt modelId="{F41AE0D7-17DE-4563-AEAB-923C54238C07}" type="sibTrans" cxnId="{BEFB6D8E-AA02-4933-B3D3-507CEB7C437D}">
      <dgm:prSet/>
      <dgm:spPr/>
      <dgm:t>
        <a:bodyPr/>
        <a:lstStyle/>
        <a:p>
          <a:endParaRPr lang="en-US"/>
        </a:p>
      </dgm:t>
    </dgm:pt>
    <dgm:pt modelId="{37160BB2-9A6C-45A6-A3BD-4656C40FE3B6}">
      <dgm:prSet/>
      <dgm:spPr>
        <a:solidFill>
          <a:srgbClr val="FF0000">
            <a:alpha val="66000"/>
          </a:srgbClr>
        </a:solidFill>
      </dgm:spPr>
      <dgm:t>
        <a:bodyPr/>
        <a:lstStyle/>
        <a:p>
          <a:pPr rtl="0"/>
          <a:r>
            <a:rPr lang="en-US" dirty="0" smtClean="0"/>
            <a:t>Enables to monitor the implementations of the actions contained in the GTP and identify challenges as they emerge</a:t>
          </a:r>
          <a:endParaRPr lang="en-US" dirty="0"/>
        </a:p>
      </dgm:t>
    </dgm:pt>
    <dgm:pt modelId="{6F74D446-4F6E-4405-877B-B79E0521BA70}" type="parTrans" cxnId="{5CB36957-A5D5-4731-9101-E0B5221972D7}">
      <dgm:prSet/>
      <dgm:spPr/>
      <dgm:t>
        <a:bodyPr/>
        <a:lstStyle/>
        <a:p>
          <a:endParaRPr lang="en-US"/>
        </a:p>
      </dgm:t>
    </dgm:pt>
    <dgm:pt modelId="{BF55A8DB-C0BB-49CD-802D-4BCF3C27DB7F}" type="sibTrans" cxnId="{5CB36957-A5D5-4731-9101-E0B5221972D7}">
      <dgm:prSet/>
      <dgm:spPr/>
      <dgm:t>
        <a:bodyPr/>
        <a:lstStyle/>
        <a:p>
          <a:endParaRPr lang="en-US"/>
        </a:p>
      </dgm:t>
    </dgm:pt>
    <dgm:pt modelId="{2D4F54C8-F0B0-41A7-9C12-64D1E903E892}">
      <dgm:prSet/>
      <dgm:spPr>
        <a:solidFill>
          <a:srgbClr val="0000CC">
            <a:alpha val="59000"/>
          </a:srgbClr>
        </a:solidFill>
      </dgm:spPr>
      <dgm:t>
        <a:bodyPr/>
        <a:lstStyle/>
        <a:p>
          <a:pPr rtl="0"/>
          <a:r>
            <a:rPr lang="en-US" dirty="0" smtClean="0"/>
            <a:t>GTP-indicators indicated in the policy matrix are aligned and </a:t>
          </a:r>
          <a:r>
            <a:rPr lang="en-US" i="1" dirty="0" smtClean="0"/>
            <a:t>synchronized with sector program targets</a:t>
          </a:r>
          <a:endParaRPr lang="en-US" dirty="0"/>
        </a:p>
      </dgm:t>
    </dgm:pt>
    <dgm:pt modelId="{9A03FD40-D075-41FF-B8A2-58F85A700910}" type="parTrans" cxnId="{1A7D6B31-CC22-4A1B-9998-A6FD4E325582}">
      <dgm:prSet/>
      <dgm:spPr/>
      <dgm:t>
        <a:bodyPr/>
        <a:lstStyle/>
        <a:p>
          <a:endParaRPr lang="en-US"/>
        </a:p>
      </dgm:t>
    </dgm:pt>
    <dgm:pt modelId="{5A6C86CD-EB87-493F-8277-1C751BBCE9A6}" type="sibTrans" cxnId="{1A7D6B31-CC22-4A1B-9998-A6FD4E325582}">
      <dgm:prSet/>
      <dgm:spPr/>
      <dgm:t>
        <a:bodyPr/>
        <a:lstStyle/>
        <a:p>
          <a:endParaRPr lang="en-US"/>
        </a:p>
      </dgm:t>
    </dgm:pt>
    <dgm:pt modelId="{5B70E85B-B953-41FB-B666-5BBB91CEAF02}" type="pres">
      <dgm:prSet presAssocID="{5946E048-F90A-4C9D-8AF4-0CAAD4A1D33E}" presName="Name0" presStyleCnt="0">
        <dgm:presLayoutVars>
          <dgm:dir/>
          <dgm:animLvl val="lvl"/>
          <dgm:resizeHandles val="exact"/>
        </dgm:presLayoutVars>
      </dgm:prSet>
      <dgm:spPr/>
    </dgm:pt>
    <dgm:pt modelId="{40E23140-668B-4608-B79C-88FE44A2839D}" type="pres">
      <dgm:prSet presAssocID="{2D4F54C8-F0B0-41A7-9C12-64D1E903E892}" presName="boxAndChildren" presStyleCnt="0"/>
      <dgm:spPr/>
    </dgm:pt>
    <dgm:pt modelId="{212886D5-B0F6-4A6C-A88F-6AC897A17301}" type="pres">
      <dgm:prSet presAssocID="{2D4F54C8-F0B0-41A7-9C12-64D1E903E892}" presName="parentTextBox" presStyleLbl="node1" presStyleIdx="0" presStyleCnt="2" custScaleY="47987"/>
      <dgm:spPr/>
    </dgm:pt>
    <dgm:pt modelId="{A828C082-19B0-4848-921C-C2D7594BFAC3}" type="pres">
      <dgm:prSet presAssocID="{36396621-A645-447C-895B-8D6907554427}" presName="sp" presStyleCnt="0"/>
      <dgm:spPr/>
    </dgm:pt>
    <dgm:pt modelId="{BF79C35C-96BE-4B7E-862F-2472AA942FD8}" type="pres">
      <dgm:prSet presAssocID="{42439194-D7DA-474A-AB28-498B3ADC9C7B}" presName="arrowAndChildren" presStyleCnt="0"/>
      <dgm:spPr/>
    </dgm:pt>
    <dgm:pt modelId="{1BE00678-E4B7-43E1-84D2-4CA2FA41AC85}" type="pres">
      <dgm:prSet presAssocID="{42439194-D7DA-474A-AB28-498B3ADC9C7B}" presName="parentTextArrow" presStyleLbl="node1" presStyleIdx="0" presStyleCnt="2"/>
      <dgm:spPr/>
    </dgm:pt>
    <dgm:pt modelId="{749E3B80-8FD3-486A-9841-FA7B7B0F8BF9}" type="pres">
      <dgm:prSet presAssocID="{42439194-D7DA-474A-AB28-498B3ADC9C7B}" presName="arrow" presStyleLbl="node1" presStyleIdx="1" presStyleCnt="2"/>
      <dgm:spPr/>
    </dgm:pt>
    <dgm:pt modelId="{95C1640D-1185-4159-B51B-F5449D2C2D91}" type="pres">
      <dgm:prSet presAssocID="{42439194-D7DA-474A-AB28-498B3ADC9C7B}" presName="descendantArrow" presStyleCnt="0"/>
      <dgm:spPr/>
    </dgm:pt>
    <dgm:pt modelId="{47305A30-FDEC-4763-87A3-B86278AFCB71}" type="pres">
      <dgm:prSet presAssocID="{397E54AE-1F72-43A8-B9C5-55BD6FD72A09}" presName="childTextArrow" presStyleLbl="fgAccFollowNode1" presStyleIdx="0" presStyleCnt="3">
        <dgm:presLayoutVars>
          <dgm:bulletEnabled val="1"/>
        </dgm:presLayoutVars>
      </dgm:prSet>
      <dgm:spPr/>
    </dgm:pt>
    <dgm:pt modelId="{F2123B73-5246-46C3-B881-B86000540484}" type="pres">
      <dgm:prSet presAssocID="{0281614F-3127-4C0F-A9A9-2003CE0853CC}" presName="childTextArrow" presStyleLbl="fgAccFollowNode1" presStyleIdx="1" presStyleCnt="3">
        <dgm:presLayoutVars>
          <dgm:bulletEnabled val="1"/>
        </dgm:presLayoutVars>
      </dgm:prSet>
      <dgm:spPr/>
    </dgm:pt>
    <dgm:pt modelId="{53E3D320-FF4D-4493-8B77-9CC23687D5D1}" type="pres">
      <dgm:prSet presAssocID="{37160BB2-9A6C-45A6-A3BD-4656C40FE3B6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543DF3A3-7DD8-4151-B89F-E7C62FDAFA58}" srcId="{5946E048-F90A-4C9D-8AF4-0CAAD4A1D33E}" destId="{42439194-D7DA-474A-AB28-498B3ADC9C7B}" srcOrd="0" destOrd="0" parTransId="{5FC978C7-EEBD-4403-A84D-F80B7DA4EC67}" sibTransId="{36396621-A645-447C-895B-8D6907554427}"/>
    <dgm:cxn modelId="{8CEAD71E-F8F3-4F73-98EC-DC23818A12C9}" type="presOf" srcId="{42439194-D7DA-474A-AB28-498B3ADC9C7B}" destId="{749E3B80-8FD3-486A-9841-FA7B7B0F8BF9}" srcOrd="1" destOrd="0" presId="urn:microsoft.com/office/officeart/2005/8/layout/process4"/>
    <dgm:cxn modelId="{57D6E8E3-9506-4BF9-A402-0C47511FBD1A}" type="presOf" srcId="{0281614F-3127-4C0F-A9A9-2003CE0853CC}" destId="{F2123B73-5246-46C3-B881-B86000540484}" srcOrd="0" destOrd="0" presId="urn:microsoft.com/office/officeart/2005/8/layout/process4"/>
    <dgm:cxn modelId="{E1775B61-B272-4041-A075-C8861A05D81E}" type="presOf" srcId="{37160BB2-9A6C-45A6-A3BD-4656C40FE3B6}" destId="{53E3D320-FF4D-4493-8B77-9CC23687D5D1}" srcOrd="0" destOrd="0" presId="urn:microsoft.com/office/officeart/2005/8/layout/process4"/>
    <dgm:cxn modelId="{B66AD8C6-9C99-4353-8342-94376B2742CC}" type="presOf" srcId="{42439194-D7DA-474A-AB28-498B3ADC9C7B}" destId="{1BE00678-E4B7-43E1-84D2-4CA2FA41AC85}" srcOrd="0" destOrd="0" presId="urn:microsoft.com/office/officeart/2005/8/layout/process4"/>
    <dgm:cxn modelId="{CF5DF8D4-D240-43DF-822F-FDE7FE69E6C7}" type="presOf" srcId="{397E54AE-1F72-43A8-B9C5-55BD6FD72A09}" destId="{47305A30-FDEC-4763-87A3-B86278AFCB71}" srcOrd="0" destOrd="0" presId="urn:microsoft.com/office/officeart/2005/8/layout/process4"/>
    <dgm:cxn modelId="{BEFB6D8E-AA02-4933-B3D3-507CEB7C437D}" srcId="{42439194-D7DA-474A-AB28-498B3ADC9C7B}" destId="{0281614F-3127-4C0F-A9A9-2003CE0853CC}" srcOrd="1" destOrd="0" parTransId="{81EC5DA1-7F05-4D46-AE7F-490215392EA1}" sibTransId="{F41AE0D7-17DE-4563-AEAB-923C54238C07}"/>
    <dgm:cxn modelId="{DC4C012D-7A6A-4D4E-B5AC-D0808DCF79EB}" srcId="{42439194-D7DA-474A-AB28-498B3ADC9C7B}" destId="{397E54AE-1F72-43A8-B9C5-55BD6FD72A09}" srcOrd="0" destOrd="0" parTransId="{4ED36DCE-4990-4B7D-9461-B8B05C649770}" sibTransId="{59AB282B-0DB2-4185-B026-5BDEF60F31BF}"/>
    <dgm:cxn modelId="{5CB36957-A5D5-4731-9101-E0B5221972D7}" srcId="{42439194-D7DA-474A-AB28-498B3ADC9C7B}" destId="{37160BB2-9A6C-45A6-A3BD-4656C40FE3B6}" srcOrd="2" destOrd="0" parTransId="{6F74D446-4F6E-4405-877B-B79E0521BA70}" sibTransId="{BF55A8DB-C0BB-49CD-802D-4BCF3C27DB7F}"/>
    <dgm:cxn modelId="{5113845C-028D-4DDD-8E55-C20450E0E41B}" type="presOf" srcId="{2D4F54C8-F0B0-41A7-9C12-64D1E903E892}" destId="{212886D5-B0F6-4A6C-A88F-6AC897A17301}" srcOrd="0" destOrd="0" presId="urn:microsoft.com/office/officeart/2005/8/layout/process4"/>
    <dgm:cxn modelId="{EA276BD5-D691-4115-A6EF-56D2BC162A1D}" type="presOf" srcId="{5946E048-F90A-4C9D-8AF4-0CAAD4A1D33E}" destId="{5B70E85B-B953-41FB-B666-5BBB91CEAF02}" srcOrd="0" destOrd="0" presId="urn:microsoft.com/office/officeart/2005/8/layout/process4"/>
    <dgm:cxn modelId="{1A7D6B31-CC22-4A1B-9998-A6FD4E325582}" srcId="{5946E048-F90A-4C9D-8AF4-0CAAD4A1D33E}" destId="{2D4F54C8-F0B0-41A7-9C12-64D1E903E892}" srcOrd="1" destOrd="0" parTransId="{9A03FD40-D075-41FF-B8A2-58F85A700910}" sibTransId="{5A6C86CD-EB87-493F-8277-1C751BBCE9A6}"/>
    <dgm:cxn modelId="{DC4BD229-98FE-4D8E-B155-6E29E1EDC8BF}" type="presParOf" srcId="{5B70E85B-B953-41FB-B666-5BBB91CEAF02}" destId="{40E23140-668B-4608-B79C-88FE44A2839D}" srcOrd="0" destOrd="0" presId="urn:microsoft.com/office/officeart/2005/8/layout/process4"/>
    <dgm:cxn modelId="{9366B17D-A529-4DEC-848E-9AD7CA2E0D23}" type="presParOf" srcId="{40E23140-668B-4608-B79C-88FE44A2839D}" destId="{212886D5-B0F6-4A6C-A88F-6AC897A17301}" srcOrd="0" destOrd="0" presId="urn:microsoft.com/office/officeart/2005/8/layout/process4"/>
    <dgm:cxn modelId="{32DA4EC0-10CC-4C4B-AA2F-3521387482AD}" type="presParOf" srcId="{5B70E85B-B953-41FB-B666-5BBB91CEAF02}" destId="{A828C082-19B0-4848-921C-C2D7594BFAC3}" srcOrd="1" destOrd="0" presId="urn:microsoft.com/office/officeart/2005/8/layout/process4"/>
    <dgm:cxn modelId="{FF3BA1E7-2A22-414B-A2DB-C45CC9D7A5A4}" type="presParOf" srcId="{5B70E85B-B953-41FB-B666-5BBB91CEAF02}" destId="{BF79C35C-96BE-4B7E-862F-2472AA942FD8}" srcOrd="2" destOrd="0" presId="urn:microsoft.com/office/officeart/2005/8/layout/process4"/>
    <dgm:cxn modelId="{2A6CDDEA-63F4-4099-9AB2-C4BC5D869583}" type="presParOf" srcId="{BF79C35C-96BE-4B7E-862F-2472AA942FD8}" destId="{1BE00678-E4B7-43E1-84D2-4CA2FA41AC85}" srcOrd="0" destOrd="0" presId="urn:microsoft.com/office/officeart/2005/8/layout/process4"/>
    <dgm:cxn modelId="{171D4282-EE92-457E-AF23-D05EB6551761}" type="presParOf" srcId="{BF79C35C-96BE-4B7E-862F-2472AA942FD8}" destId="{749E3B80-8FD3-486A-9841-FA7B7B0F8BF9}" srcOrd="1" destOrd="0" presId="urn:microsoft.com/office/officeart/2005/8/layout/process4"/>
    <dgm:cxn modelId="{14EE1F6D-C20E-46FD-9D94-927376B9CE84}" type="presParOf" srcId="{BF79C35C-96BE-4B7E-862F-2472AA942FD8}" destId="{95C1640D-1185-4159-B51B-F5449D2C2D91}" srcOrd="2" destOrd="0" presId="urn:microsoft.com/office/officeart/2005/8/layout/process4"/>
    <dgm:cxn modelId="{ADEB5392-B19C-420D-99F1-430C1B4080B5}" type="presParOf" srcId="{95C1640D-1185-4159-B51B-F5449D2C2D91}" destId="{47305A30-FDEC-4763-87A3-B86278AFCB71}" srcOrd="0" destOrd="0" presId="urn:microsoft.com/office/officeart/2005/8/layout/process4"/>
    <dgm:cxn modelId="{411F2D39-98F3-41D7-ABF5-A83BB70729F1}" type="presParOf" srcId="{95C1640D-1185-4159-B51B-F5449D2C2D91}" destId="{F2123B73-5246-46C3-B881-B86000540484}" srcOrd="1" destOrd="0" presId="urn:microsoft.com/office/officeart/2005/8/layout/process4"/>
    <dgm:cxn modelId="{16CAE631-9E89-44C5-8B08-5C3D81B68B15}" type="presParOf" srcId="{95C1640D-1185-4159-B51B-F5449D2C2D91}" destId="{53E3D320-FF4D-4493-8B77-9CC23687D5D1}" srcOrd="2" destOrd="0" presId="urn:microsoft.com/office/officeart/2005/8/layout/process4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D136A02-DC84-4503-BD61-2451C196F0D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62DD0F-7888-4CC9-ADCB-85E9CC955BE5}">
      <dgm:prSet custT="1"/>
      <dgm:spPr/>
      <dgm:t>
        <a:bodyPr/>
        <a:lstStyle/>
        <a:p>
          <a:pPr rtl="0"/>
          <a:r>
            <a:rPr lang="en-US" sz="2400" dirty="0" smtClean="0"/>
            <a:t>Ethiopian highlands ecosystem is highly disturbed</a:t>
          </a:r>
          <a:endParaRPr lang="en-US" sz="2400" dirty="0"/>
        </a:p>
      </dgm:t>
    </dgm:pt>
    <dgm:pt modelId="{DA17A381-F3A1-4D1C-B511-09928D38D224}" type="parTrans" cxnId="{180CDD17-6879-4841-8559-FD4FF01D68DB}">
      <dgm:prSet/>
      <dgm:spPr/>
      <dgm:t>
        <a:bodyPr/>
        <a:lstStyle/>
        <a:p>
          <a:endParaRPr lang="en-US"/>
        </a:p>
      </dgm:t>
    </dgm:pt>
    <dgm:pt modelId="{33DCA257-A554-46BF-8E7A-0C91AE59FB91}" type="sibTrans" cxnId="{180CDD17-6879-4841-8559-FD4FF01D68DB}">
      <dgm:prSet/>
      <dgm:spPr/>
      <dgm:t>
        <a:bodyPr/>
        <a:lstStyle/>
        <a:p>
          <a:endParaRPr lang="en-US"/>
        </a:p>
      </dgm:t>
    </dgm:pt>
    <dgm:pt modelId="{2477F24C-272A-4009-973E-2DB269F0C8ED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>
            <a:spcBef>
              <a:spcPts val="1200"/>
            </a:spcBef>
            <a:spcAft>
              <a:spcPts val="1200"/>
            </a:spcAft>
          </a:pPr>
          <a:r>
            <a:rPr lang="en-US" sz="2400" dirty="0" smtClean="0"/>
            <a:t>Then it has become concern of the government. </a:t>
          </a:r>
          <a:endParaRPr lang="en-US" sz="2400" dirty="0"/>
        </a:p>
      </dgm:t>
    </dgm:pt>
    <dgm:pt modelId="{D71B2D16-787B-4CCC-8FCD-03D13E26488D}" type="parTrans" cxnId="{C3EC4026-DDAD-47AE-A48D-23DA46BEC832}">
      <dgm:prSet/>
      <dgm:spPr/>
      <dgm:t>
        <a:bodyPr/>
        <a:lstStyle/>
        <a:p>
          <a:endParaRPr lang="en-US"/>
        </a:p>
      </dgm:t>
    </dgm:pt>
    <dgm:pt modelId="{5598F7B8-26A3-4DD8-A532-1CE8A3810688}" type="sibTrans" cxnId="{C3EC4026-DDAD-47AE-A48D-23DA46BEC832}">
      <dgm:prSet/>
      <dgm:spPr/>
      <dgm:t>
        <a:bodyPr/>
        <a:lstStyle/>
        <a:p>
          <a:endParaRPr lang="en-US"/>
        </a:p>
      </dgm:t>
    </dgm:pt>
    <dgm:pt modelId="{55ADFD41-F880-4C2D-A511-4B91EA5FA248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>
            <a:spcBef>
              <a:spcPts val="1200"/>
            </a:spcBef>
            <a:spcAft>
              <a:spcPts val="1200"/>
            </a:spcAft>
          </a:pPr>
          <a:r>
            <a:rPr lang="en-US" sz="2400" dirty="0" smtClean="0"/>
            <a:t>The level of disturbance can be measured by:</a:t>
          </a:r>
          <a:endParaRPr lang="en-US" sz="2400" dirty="0"/>
        </a:p>
      </dgm:t>
    </dgm:pt>
    <dgm:pt modelId="{09B78348-D6C1-4EDA-BEE3-CD82067FDB9F}" type="parTrans" cxnId="{04C388E0-8B47-493B-84B6-B3A742B3D37A}">
      <dgm:prSet/>
      <dgm:spPr/>
      <dgm:t>
        <a:bodyPr/>
        <a:lstStyle/>
        <a:p>
          <a:endParaRPr lang="en-US"/>
        </a:p>
      </dgm:t>
    </dgm:pt>
    <dgm:pt modelId="{06FAB92E-C093-483D-84D9-F74E55B91121}" type="sibTrans" cxnId="{04C388E0-8B47-493B-84B6-B3A742B3D37A}">
      <dgm:prSet/>
      <dgm:spPr/>
      <dgm:t>
        <a:bodyPr/>
        <a:lstStyle/>
        <a:p>
          <a:endParaRPr lang="en-US"/>
        </a:p>
      </dgm:t>
    </dgm:pt>
    <dgm:pt modelId="{5721C80E-F860-4004-878B-6243DAF563EB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>
            <a:spcBef>
              <a:spcPts val="1200"/>
            </a:spcBef>
            <a:spcAft>
              <a:spcPts val="1200"/>
            </a:spcAft>
          </a:pPr>
          <a:r>
            <a:rPr lang="en-US" sz="2400" dirty="0" smtClean="0"/>
            <a:t>Reduction in water flow originated from highlands</a:t>
          </a:r>
          <a:endParaRPr lang="en-US" sz="2400" dirty="0"/>
        </a:p>
      </dgm:t>
    </dgm:pt>
    <dgm:pt modelId="{3D569E27-7A2C-4C24-9B8C-0F76F789BEC7}" type="parTrans" cxnId="{CFB113DF-6E92-4965-B90C-444372495D8C}">
      <dgm:prSet/>
      <dgm:spPr/>
      <dgm:t>
        <a:bodyPr/>
        <a:lstStyle/>
        <a:p>
          <a:endParaRPr lang="en-US"/>
        </a:p>
      </dgm:t>
    </dgm:pt>
    <dgm:pt modelId="{051CB0F5-4133-4F5B-8A15-815C2E7E77DE}" type="sibTrans" cxnId="{CFB113DF-6E92-4965-B90C-444372495D8C}">
      <dgm:prSet/>
      <dgm:spPr/>
      <dgm:t>
        <a:bodyPr/>
        <a:lstStyle/>
        <a:p>
          <a:endParaRPr lang="en-US"/>
        </a:p>
      </dgm:t>
    </dgm:pt>
    <dgm:pt modelId="{519DD1D6-0D69-41DF-9E31-BA691289FE36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>
            <a:spcBef>
              <a:spcPts val="1200"/>
            </a:spcBef>
            <a:spcAft>
              <a:spcPts val="1200"/>
            </a:spcAft>
          </a:pPr>
          <a:r>
            <a:rPr lang="en-US" sz="2400" dirty="0" smtClean="0"/>
            <a:t>Siltation in downstream dams</a:t>
          </a:r>
          <a:endParaRPr lang="en-US" sz="2400" dirty="0"/>
        </a:p>
      </dgm:t>
    </dgm:pt>
    <dgm:pt modelId="{24F42207-0E22-40F3-8748-1D3F1E2DD30C}" type="parTrans" cxnId="{55236CA6-ACBB-4050-9003-F62983DC7A7F}">
      <dgm:prSet/>
      <dgm:spPr/>
      <dgm:t>
        <a:bodyPr/>
        <a:lstStyle/>
        <a:p>
          <a:endParaRPr lang="en-US"/>
        </a:p>
      </dgm:t>
    </dgm:pt>
    <dgm:pt modelId="{44F950EB-57A3-4309-A838-84D7586CBA8A}" type="sibTrans" cxnId="{55236CA6-ACBB-4050-9003-F62983DC7A7F}">
      <dgm:prSet/>
      <dgm:spPr/>
      <dgm:t>
        <a:bodyPr/>
        <a:lstStyle/>
        <a:p>
          <a:endParaRPr lang="en-US"/>
        </a:p>
      </dgm:t>
    </dgm:pt>
    <dgm:pt modelId="{77CE7D91-90F2-4368-8A88-6C687069AD0E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bg1"/>
              </a:solidFill>
            </a:rPr>
            <a:t>What matters the highlands matters for the low lands</a:t>
          </a:r>
          <a:endParaRPr lang="en-US" sz="2400" dirty="0" smtClean="0">
            <a:solidFill>
              <a:schemeClr val="bg1"/>
            </a:solidFill>
          </a:endParaRPr>
        </a:p>
      </dgm:t>
    </dgm:pt>
    <dgm:pt modelId="{A6EB786E-9960-4D2A-BF56-54B8D32639F7}" type="parTrans" cxnId="{0D31A4EC-DE98-41E4-BA8B-09DB7669F518}">
      <dgm:prSet/>
      <dgm:spPr/>
      <dgm:t>
        <a:bodyPr/>
        <a:lstStyle/>
        <a:p>
          <a:endParaRPr lang="en-US"/>
        </a:p>
      </dgm:t>
    </dgm:pt>
    <dgm:pt modelId="{6FF3F448-2DFB-41AE-BEBD-2205CDE08BAE}" type="sibTrans" cxnId="{0D31A4EC-DE98-41E4-BA8B-09DB7669F518}">
      <dgm:prSet/>
      <dgm:spPr/>
      <dgm:t>
        <a:bodyPr/>
        <a:lstStyle/>
        <a:p>
          <a:endParaRPr lang="en-US"/>
        </a:p>
      </dgm:t>
    </dgm:pt>
    <dgm:pt modelId="{42A030BF-BC8A-4306-8AAE-83313716A347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>
            <a:spcBef>
              <a:spcPts val="1200"/>
            </a:spcBef>
            <a:spcAft>
              <a:spcPts val="1200"/>
            </a:spcAft>
          </a:pPr>
          <a:r>
            <a:rPr lang="en-US" sz="2400" dirty="0" smtClean="0"/>
            <a:t> ecological response of animals and plant species. </a:t>
          </a:r>
          <a:endParaRPr lang="en-US" sz="2400" dirty="0"/>
        </a:p>
      </dgm:t>
    </dgm:pt>
    <dgm:pt modelId="{2E076A7D-5029-44F1-BC77-74E21071506F}" type="parTrans" cxnId="{A595456D-CF3B-4B2E-BEB4-76170156E723}">
      <dgm:prSet/>
      <dgm:spPr/>
      <dgm:t>
        <a:bodyPr/>
        <a:lstStyle/>
        <a:p>
          <a:endParaRPr lang="en-US"/>
        </a:p>
      </dgm:t>
    </dgm:pt>
    <dgm:pt modelId="{1FCA27BC-5502-4975-AAA4-E4D7549EBD93}" type="sibTrans" cxnId="{A595456D-CF3B-4B2E-BEB4-76170156E723}">
      <dgm:prSet/>
      <dgm:spPr/>
      <dgm:t>
        <a:bodyPr/>
        <a:lstStyle/>
        <a:p>
          <a:endParaRPr lang="en-US"/>
        </a:p>
      </dgm:t>
    </dgm:pt>
    <dgm:pt modelId="{AC2FF207-F5B5-4AB4-9550-87F02D0C7FEF}" type="pres">
      <dgm:prSet presAssocID="{2D136A02-DC84-4503-BD61-2451C196F0D3}" presName="linear" presStyleCnt="0">
        <dgm:presLayoutVars>
          <dgm:animLvl val="lvl"/>
          <dgm:resizeHandles val="exact"/>
        </dgm:presLayoutVars>
      </dgm:prSet>
      <dgm:spPr/>
    </dgm:pt>
    <dgm:pt modelId="{C8C23C77-6A83-4E53-9497-778576429274}" type="pres">
      <dgm:prSet presAssocID="{7262DD0F-7888-4CC9-ADCB-85E9CC955BE5}" presName="parentText" presStyleLbl="node1" presStyleIdx="0" presStyleCnt="2" custScaleY="55711" custLinFactNeighborY="-24315">
        <dgm:presLayoutVars>
          <dgm:chMax val="0"/>
          <dgm:bulletEnabled val="1"/>
        </dgm:presLayoutVars>
      </dgm:prSet>
      <dgm:spPr/>
    </dgm:pt>
    <dgm:pt modelId="{7BFD6D33-44A2-40AA-BA1E-77ECC173DBEC}" type="pres">
      <dgm:prSet presAssocID="{7262DD0F-7888-4CC9-ADCB-85E9CC955BE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F636C-2419-4982-816A-998FA21F861B}" type="pres">
      <dgm:prSet presAssocID="{77CE7D91-90F2-4368-8A88-6C687069AD0E}" presName="parentText" presStyleLbl="node1" presStyleIdx="1" presStyleCnt="2" custScaleY="51202" custLinFactNeighborY="2488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31A4EC-DE98-41E4-BA8B-09DB7669F518}" srcId="{2D136A02-DC84-4503-BD61-2451C196F0D3}" destId="{77CE7D91-90F2-4368-8A88-6C687069AD0E}" srcOrd="1" destOrd="0" parTransId="{A6EB786E-9960-4D2A-BF56-54B8D32639F7}" sibTransId="{6FF3F448-2DFB-41AE-BEBD-2205CDE08BAE}"/>
    <dgm:cxn modelId="{0F8E7413-5A2C-4F60-94AA-48DB77671297}" type="presOf" srcId="{2477F24C-272A-4009-973E-2DB269F0C8ED}" destId="{7BFD6D33-44A2-40AA-BA1E-77ECC173DBEC}" srcOrd="0" destOrd="0" presId="urn:microsoft.com/office/officeart/2005/8/layout/vList2"/>
    <dgm:cxn modelId="{C3EC4026-DDAD-47AE-A48D-23DA46BEC832}" srcId="{7262DD0F-7888-4CC9-ADCB-85E9CC955BE5}" destId="{2477F24C-272A-4009-973E-2DB269F0C8ED}" srcOrd="0" destOrd="0" parTransId="{D71B2D16-787B-4CCC-8FCD-03D13E26488D}" sibTransId="{5598F7B8-26A3-4DD8-A532-1CE8A3810688}"/>
    <dgm:cxn modelId="{21627027-B3EA-466E-86CF-AEF5A51C93DC}" type="presOf" srcId="{42A030BF-BC8A-4306-8AAE-83313716A347}" destId="{7BFD6D33-44A2-40AA-BA1E-77ECC173DBEC}" srcOrd="0" destOrd="2" presId="urn:microsoft.com/office/officeart/2005/8/layout/vList2"/>
    <dgm:cxn modelId="{CFB113DF-6E92-4965-B90C-444372495D8C}" srcId="{55ADFD41-F880-4C2D-A511-4B91EA5FA248}" destId="{5721C80E-F860-4004-878B-6243DAF563EB}" srcOrd="1" destOrd="0" parTransId="{3D569E27-7A2C-4C24-9B8C-0F76F789BEC7}" sibTransId="{051CB0F5-4133-4F5B-8A15-815C2E7E77DE}"/>
    <dgm:cxn modelId="{04C388E0-8B47-493B-84B6-B3A742B3D37A}" srcId="{7262DD0F-7888-4CC9-ADCB-85E9CC955BE5}" destId="{55ADFD41-F880-4C2D-A511-4B91EA5FA248}" srcOrd="1" destOrd="0" parTransId="{09B78348-D6C1-4EDA-BEE3-CD82067FDB9F}" sibTransId="{06FAB92E-C093-483D-84D9-F74E55B91121}"/>
    <dgm:cxn modelId="{F5527CB0-46B0-42E4-804D-FEFCE6D3794B}" type="presOf" srcId="{5721C80E-F860-4004-878B-6243DAF563EB}" destId="{7BFD6D33-44A2-40AA-BA1E-77ECC173DBEC}" srcOrd="0" destOrd="3" presId="urn:microsoft.com/office/officeart/2005/8/layout/vList2"/>
    <dgm:cxn modelId="{180CDD17-6879-4841-8559-FD4FF01D68DB}" srcId="{2D136A02-DC84-4503-BD61-2451C196F0D3}" destId="{7262DD0F-7888-4CC9-ADCB-85E9CC955BE5}" srcOrd="0" destOrd="0" parTransId="{DA17A381-F3A1-4D1C-B511-09928D38D224}" sibTransId="{33DCA257-A554-46BF-8E7A-0C91AE59FB91}"/>
    <dgm:cxn modelId="{CD7D230D-7853-45B3-B2D8-E7A61C016124}" type="presOf" srcId="{55ADFD41-F880-4C2D-A511-4B91EA5FA248}" destId="{7BFD6D33-44A2-40AA-BA1E-77ECC173DBEC}" srcOrd="0" destOrd="1" presId="urn:microsoft.com/office/officeart/2005/8/layout/vList2"/>
    <dgm:cxn modelId="{D95A4FDA-D123-4685-988F-A0626731DAAC}" type="presOf" srcId="{7262DD0F-7888-4CC9-ADCB-85E9CC955BE5}" destId="{C8C23C77-6A83-4E53-9497-778576429274}" srcOrd="0" destOrd="0" presId="urn:microsoft.com/office/officeart/2005/8/layout/vList2"/>
    <dgm:cxn modelId="{A595456D-CF3B-4B2E-BEB4-76170156E723}" srcId="{55ADFD41-F880-4C2D-A511-4B91EA5FA248}" destId="{42A030BF-BC8A-4306-8AAE-83313716A347}" srcOrd="0" destOrd="0" parTransId="{2E076A7D-5029-44F1-BC77-74E21071506F}" sibTransId="{1FCA27BC-5502-4975-AAA4-E4D7549EBD93}"/>
    <dgm:cxn modelId="{3CE38B08-64B8-4C09-9787-C961D8C2F23F}" type="presOf" srcId="{77CE7D91-90F2-4368-8A88-6C687069AD0E}" destId="{0E7F636C-2419-4982-816A-998FA21F861B}" srcOrd="0" destOrd="0" presId="urn:microsoft.com/office/officeart/2005/8/layout/vList2"/>
    <dgm:cxn modelId="{55236CA6-ACBB-4050-9003-F62983DC7A7F}" srcId="{55ADFD41-F880-4C2D-A511-4B91EA5FA248}" destId="{519DD1D6-0D69-41DF-9E31-BA691289FE36}" srcOrd="2" destOrd="0" parTransId="{24F42207-0E22-40F3-8748-1D3F1E2DD30C}" sibTransId="{44F950EB-57A3-4309-A838-84D7586CBA8A}"/>
    <dgm:cxn modelId="{9F86F3CF-3357-47A0-A318-0C6B40F86FC3}" type="presOf" srcId="{519DD1D6-0D69-41DF-9E31-BA691289FE36}" destId="{7BFD6D33-44A2-40AA-BA1E-77ECC173DBEC}" srcOrd="0" destOrd="4" presId="urn:microsoft.com/office/officeart/2005/8/layout/vList2"/>
    <dgm:cxn modelId="{3701F83B-6A1C-471F-A871-9B0764256293}" type="presOf" srcId="{2D136A02-DC84-4503-BD61-2451C196F0D3}" destId="{AC2FF207-F5B5-4AB4-9550-87F02D0C7FEF}" srcOrd="0" destOrd="0" presId="urn:microsoft.com/office/officeart/2005/8/layout/vList2"/>
    <dgm:cxn modelId="{7E27D0A5-284A-473B-8075-7AC39DC084EE}" type="presParOf" srcId="{AC2FF207-F5B5-4AB4-9550-87F02D0C7FEF}" destId="{C8C23C77-6A83-4E53-9497-778576429274}" srcOrd="0" destOrd="0" presId="urn:microsoft.com/office/officeart/2005/8/layout/vList2"/>
    <dgm:cxn modelId="{F3A1807A-3CC9-49F7-85B9-8669B8F295EF}" type="presParOf" srcId="{AC2FF207-F5B5-4AB4-9550-87F02D0C7FEF}" destId="{7BFD6D33-44A2-40AA-BA1E-77ECC173DBEC}" srcOrd="1" destOrd="0" presId="urn:microsoft.com/office/officeart/2005/8/layout/vList2"/>
    <dgm:cxn modelId="{481C35BF-B94F-47C5-9ACF-6E5FE3929408}" type="presParOf" srcId="{AC2FF207-F5B5-4AB4-9550-87F02D0C7FEF}" destId="{0E7F636C-2419-4982-816A-998FA21F861B}" srcOrd="2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7C71A6-FD79-41CC-8292-218FBB6A036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DECCE0-64C8-4A10-B423-94F68C1F6DAC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Climate Resilient Infrastructures</a:t>
          </a:r>
          <a:endParaRPr lang="en-US" dirty="0"/>
        </a:p>
      </dgm:t>
    </dgm:pt>
    <dgm:pt modelId="{4C8E7B05-2094-412C-B79A-F9A7BED968AC}" type="parTrans" cxnId="{7ACBA68F-8CE2-4FC5-8B06-E3E63343553A}">
      <dgm:prSet/>
      <dgm:spPr/>
      <dgm:t>
        <a:bodyPr/>
        <a:lstStyle/>
        <a:p>
          <a:endParaRPr lang="en-US"/>
        </a:p>
      </dgm:t>
    </dgm:pt>
    <dgm:pt modelId="{10C23DCE-DBDC-4600-98F5-4EA1B8EC38DC}" type="sibTrans" cxnId="{7ACBA68F-8CE2-4FC5-8B06-E3E63343553A}">
      <dgm:prSet/>
      <dgm:spPr/>
      <dgm:t>
        <a:bodyPr/>
        <a:lstStyle/>
        <a:p>
          <a:endParaRPr lang="en-US"/>
        </a:p>
      </dgm:t>
    </dgm:pt>
    <dgm:pt modelId="{E76E48AD-A6BB-488C-95F4-4CB9A9DC010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Research on Culture Values</a:t>
          </a:r>
          <a:endParaRPr lang="en-US" dirty="0"/>
        </a:p>
      </dgm:t>
    </dgm:pt>
    <dgm:pt modelId="{84B3254F-2BA9-44DE-95C9-E7083E084C3B}" type="parTrans" cxnId="{102193C2-878E-4BB4-A615-A4CA9B50F21B}">
      <dgm:prSet/>
      <dgm:spPr/>
      <dgm:t>
        <a:bodyPr/>
        <a:lstStyle/>
        <a:p>
          <a:endParaRPr lang="en-US"/>
        </a:p>
      </dgm:t>
    </dgm:pt>
    <dgm:pt modelId="{8DB6760E-8A37-476D-9174-AA0CEA2D6FBB}" type="sibTrans" cxnId="{102193C2-878E-4BB4-A615-A4CA9B50F21B}">
      <dgm:prSet/>
      <dgm:spPr/>
      <dgm:t>
        <a:bodyPr/>
        <a:lstStyle/>
        <a:p>
          <a:endParaRPr lang="en-US"/>
        </a:p>
      </dgm:t>
    </dgm:pt>
    <dgm:pt modelId="{10832652-D35C-404D-A68B-B76F1859C4E7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Climate Resilient Green Economy</a:t>
          </a:r>
          <a:endParaRPr lang="en-US" dirty="0"/>
        </a:p>
      </dgm:t>
    </dgm:pt>
    <dgm:pt modelId="{79BC6684-B11F-429F-8FFD-CC49056DC527}" type="parTrans" cxnId="{E3F3F304-E560-4484-B546-A39818CDCC58}">
      <dgm:prSet/>
      <dgm:spPr/>
      <dgm:t>
        <a:bodyPr/>
        <a:lstStyle/>
        <a:p>
          <a:endParaRPr lang="en-US"/>
        </a:p>
      </dgm:t>
    </dgm:pt>
    <dgm:pt modelId="{45E56A2D-2D86-4C39-8D92-6B97B2E3BC61}" type="sibTrans" cxnId="{E3F3F304-E560-4484-B546-A39818CDCC58}">
      <dgm:prSet/>
      <dgm:spPr/>
      <dgm:t>
        <a:bodyPr/>
        <a:lstStyle/>
        <a:p>
          <a:endParaRPr lang="en-US"/>
        </a:p>
      </dgm:t>
    </dgm:pt>
    <dgm:pt modelId="{09017514-06CB-4BA2-AF15-3A527471175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Implementing projects that sequestrate GHGs</a:t>
          </a:r>
          <a:endParaRPr lang="en-US" dirty="0"/>
        </a:p>
      </dgm:t>
    </dgm:pt>
    <dgm:pt modelId="{842C8479-E6AE-4EE1-BA78-C27A31277D9E}" type="parTrans" cxnId="{483CF7EC-3A50-45AA-A2D2-44F3DA88AAF3}">
      <dgm:prSet/>
      <dgm:spPr/>
      <dgm:t>
        <a:bodyPr/>
        <a:lstStyle/>
        <a:p>
          <a:endParaRPr lang="en-US"/>
        </a:p>
      </dgm:t>
    </dgm:pt>
    <dgm:pt modelId="{DF2E558D-4129-43A8-B567-4274403A0708}" type="sibTrans" cxnId="{483CF7EC-3A50-45AA-A2D2-44F3DA88AAF3}">
      <dgm:prSet/>
      <dgm:spPr/>
      <dgm:t>
        <a:bodyPr/>
        <a:lstStyle/>
        <a:p>
          <a:endParaRPr lang="en-US"/>
        </a:p>
      </dgm:t>
    </dgm:pt>
    <dgm:pt modelId="{D7B98C3A-F3D3-4E6E-919A-8F32A561FDF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Mainstreaming women’s role </a:t>
          </a:r>
          <a:endParaRPr lang="en-US" dirty="0"/>
        </a:p>
      </dgm:t>
    </dgm:pt>
    <dgm:pt modelId="{4CE71F18-4DDD-41D8-9B82-1AF4EF78A10B}" type="parTrans" cxnId="{0A92CD27-D2AF-4A98-A4B3-F528D3CCF287}">
      <dgm:prSet/>
      <dgm:spPr/>
      <dgm:t>
        <a:bodyPr/>
        <a:lstStyle/>
        <a:p>
          <a:endParaRPr lang="en-US"/>
        </a:p>
      </dgm:t>
    </dgm:pt>
    <dgm:pt modelId="{C4F25252-46BC-4537-B914-6663245D7F42}" type="sibTrans" cxnId="{0A92CD27-D2AF-4A98-A4B3-F528D3CCF287}">
      <dgm:prSet/>
      <dgm:spPr/>
      <dgm:t>
        <a:bodyPr/>
        <a:lstStyle/>
        <a:p>
          <a:endParaRPr lang="en-US"/>
        </a:p>
      </dgm:t>
    </dgm:pt>
    <dgm:pt modelId="{C6C68556-B621-452B-A173-B4CAC3768A02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 Role of Culture towards innovation</a:t>
          </a:r>
        </a:p>
        <a:p>
          <a:pPr marL="228600" indent="0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dirty="0"/>
        </a:p>
      </dgm:t>
    </dgm:pt>
    <dgm:pt modelId="{2E0AE1C2-6507-4E54-B750-CA60EF657AC4}" type="parTrans" cxnId="{6FE6AA94-C800-4A61-B3C5-9A5366399CFD}">
      <dgm:prSet/>
      <dgm:spPr/>
      <dgm:t>
        <a:bodyPr/>
        <a:lstStyle/>
        <a:p>
          <a:endParaRPr lang="en-US"/>
        </a:p>
      </dgm:t>
    </dgm:pt>
    <dgm:pt modelId="{5871F973-44D5-464B-9883-8C8B347C2839}" type="sibTrans" cxnId="{6FE6AA94-C800-4A61-B3C5-9A5366399CFD}">
      <dgm:prSet/>
      <dgm:spPr/>
      <dgm:t>
        <a:bodyPr/>
        <a:lstStyle/>
        <a:p>
          <a:endParaRPr lang="en-US"/>
        </a:p>
      </dgm:t>
    </dgm:pt>
    <dgm:pt modelId="{4E4139C1-D0E8-4052-92F7-07F7C820527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smtClean="0"/>
            <a:t>Fund for Carbon Trading</a:t>
          </a:r>
          <a:endParaRPr lang="en-US" dirty="0"/>
        </a:p>
      </dgm:t>
    </dgm:pt>
    <dgm:pt modelId="{CFC7AAD1-4135-48DA-AF6F-AC5ACD41424F}" type="parTrans" cxnId="{F584146B-FFBE-4481-9FFC-D49DD7D150F2}">
      <dgm:prSet/>
      <dgm:spPr/>
      <dgm:t>
        <a:bodyPr/>
        <a:lstStyle/>
        <a:p>
          <a:endParaRPr lang="en-US"/>
        </a:p>
      </dgm:t>
    </dgm:pt>
    <dgm:pt modelId="{7F526E2D-930A-482B-B471-8D8E8C3EF33F}" type="sibTrans" cxnId="{F584146B-FFBE-4481-9FFC-D49DD7D150F2}">
      <dgm:prSet/>
      <dgm:spPr/>
      <dgm:t>
        <a:bodyPr/>
        <a:lstStyle/>
        <a:p>
          <a:endParaRPr lang="en-US"/>
        </a:p>
      </dgm:t>
    </dgm:pt>
    <dgm:pt modelId="{339F6DC4-A42C-4CFA-8352-62D54D0DEFDF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With sector roles </a:t>
          </a:r>
        </a:p>
        <a:p>
          <a:pPr marL="171450" indent="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700" dirty="0"/>
        </a:p>
      </dgm:t>
    </dgm:pt>
    <dgm:pt modelId="{7B3465BA-047D-42AF-A66F-A10B74D4B123}" type="parTrans" cxnId="{CBF9E3F9-FD3D-41C7-8DE9-7ADB6ACE6F6D}">
      <dgm:prSet/>
      <dgm:spPr/>
      <dgm:t>
        <a:bodyPr/>
        <a:lstStyle/>
        <a:p>
          <a:endParaRPr lang="en-US"/>
        </a:p>
      </dgm:t>
    </dgm:pt>
    <dgm:pt modelId="{A03877AD-A31D-4BEC-8817-C0E942028BD1}" type="sibTrans" cxnId="{CBF9E3F9-FD3D-41C7-8DE9-7ADB6ACE6F6D}">
      <dgm:prSet/>
      <dgm:spPr/>
      <dgm:t>
        <a:bodyPr/>
        <a:lstStyle/>
        <a:p>
          <a:endParaRPr lang="en-US"/>
        </a:p>
      </dgm:t>
    </dgm:pt>
    <dgm:pt modelId="{F375501B-3028-4ED7-A68F-22DCD7D301AA}" type="pres">
      <dgm:prSet presAssocID="{7F7C71A6-FD79-41CC-8292-218FBB6A0367}" presName="Name0" presStyleCnt="0">
        <dgm:presLayoutVars>
          <dgm:dir/>
          <dgm:animLvl val="lvl"/>
          <dgm:resizeHandles val="exact"/>
        </dgm:presLayoutVars>
      </dgm:prSet>
      <dgm:spPr/>
    </dgm:pt>
    <dgm:pt modelId="{20337032-CCE4-4E90-BEB6-0B783E429B2A}" type="pres">
      <dgm:prSet presAssocID="{66DECCE0-64C8-4A10-B423-94F68C1F6DAC}" presName="composite" presStyleCnt="0"/>
      <dgm:spPr/>
    </dgm:pt>
    <dgm:pt modelId="{C0C13F1B-5802-4950-B3FC-C77CEDBF86BC}" type="pres">
      <dgm:prSet presAssocID="{66DECCE0-64C8-4A10-B423-94F68C1F6DAC}" presName="parTx" presStyleLbl="alignNode1" presStyleIdx="0" presStyleCnt="4" custLinFactY="-66918" custLinFactNeighborX="392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1635C-F5E5-47C6-B055-BA44A1C58E79}" type="pres">
      <dgm:prSet presAssocID="{66DECCE0-64C8-4A10-B423-94F68C1F6DAC}" presName="desTx" presStyleLbl="alignAccFollowNode1" presStyleIdx="0" presStyleCnt="4" custLinFactNeighborX="3929" custLinFactNeighborY="10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BEDC52-A9E9-4F92-8340-50E44926E482}" type="pres">
      <dgm:prSet presAssocID="{10C23DCE-DBDC-4600-98F5-4EA1B8EC38DC}" presName="space" presStyleCnt="0"/>
      <dgm:spPr/>
    </dgm:pt>
    <dgm:pt modelId="{FBD4B0E6-7B52-4BAE-9D6D-FD2CE577D74E}" type="pres">
      <dgm:prSet presAssocID="{E76E48AD-A6BB-488C-95F4-4CB9A9DC010D}" presName="composite" presStyleCnt="0"/>
      <dgm:spPr/>
    </dgm:pt>
    <dgm:pt modelId="{B954A2E9-B6C7-4F9C-8DB7-18F78B260A6D}" type="pres">
      <dgm:prSet presAssocID="{E76E48AD-A6BB-488C-95F4-4CB9A9DC010D}" presName="parTx" presStyleLbl="alignNode1" presStyleIdx="1" presStyleCnt="4" custLinFactY="-66918" custLinFactNeighborX="-358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83D8D-63BC-4BFA-86E0-C933250C83E5}" type="pres">
      <dgm:prSet presAssocID="{E76E48AD-A6BB-488C-95F4-4CB9A9DC010D}" presName="desTx" presStyleLbl="alignAccFollowNode1" presStyleIdx="1" presStyleCnt="4" custLinFactNeighborX="513" custLinFactNeighborY="10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FA805-93A6-436B-98D5-E6508B948FA0}" type="pres">
      <dgm:prSet presAssocID="{8DB6760E-8A37-476D-9174-AA0CEA2D6FBB}" presName="space" presStyleCnt="0"/>
      <dgm:spPr/>
    </dgm:pt>
    <dgm:pt modelId="{200B68B3-8E0B-4457-9425-511010947E5D}" type="pres">
      <dgm:prSet presAssocID="{D7B98C3A-F3D3-4E6E-919A-8F32A561FDF2}" presName="composite" presStyleCnt="0"/>
      <dgm:spPr/>
    </dgm:pt>
    <dgm:pt modelId="{F9343203-628D-4FEB-B446-2342E5F76745}" type="pres">
      <dgm:prSet presAssocID="{D7B98C3A-F3D3-4E6E-919A-8F32A561FDF2}" presName="parTx" presStyleLbl="alignNode1" presStyleIdx="2" presStyleCnt="4" custLinFactY="-66918" custLinFactNeighborX="-1109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DD5119-6629-4394-B7D5-792FDB8A9317}" type="pres">
      <dgm:prSet presAssocID="{D7B98C3A-F3D3-4E6E-919A-8F32A561FDF2}" presName="desTx" presStyleLbl="alignAccFollowNode1" presStyleIdx="2" presStyleCnt="4" custLinFactNeighborX="-7000" custLinFactNeighborY="10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BA7550-18E9-49D2-AB25-E9FD047D380F}" type="pres">
      <dgm:prSet presAssocID="{C4F25252-46BC-4537-B914-6663245D7F42}" presName="space" presStyleCnt="0"/>
      <dgm:spPr/>
    </dgm:pt>
    <dgm:pt modelId="{158869F8-DD16-4C65-AA57-DE5C659DF10D}" type="pres">
      <dgm:prSet presAssocID="{4E4139C1-D0E8-4052-92F7-07F7C8205278}" presName="composite" presStyleCnt="0"/>
      <dgm:spPr/>
    </dgm:pt>
    <dgm:pt modelId="{A9B3B287-1A73-4585-90BD-BD3D87E585E0}" type="pres">
      <dgm:prSet presAssocID="{4E4139C1-D0E8-4052-92F7-07F7C8205278}" presName="parTx" presStyleLbl="alignNode1" presStyleIdx="3" presStyleCnt="4" custLinFactY="-66918" custLinFactNeighborX="-6321" custLinFactNeighborY="-100000">
        <dgm:presLayoutVars>
          <dgm:chMax val="0"/>
          <dgm:chPref val="0"/>
          <dgm:bulletEnabled val="1"/>
        </dgm:presLayoutVars>
      </dgm:prSet>
      <dgm:spPr/>
    </dgm:pt>
    <dgm:pt modelId="{D902396F-5614-41BE-ACBD-739CB81DC6B8}" type="pres">
      <dgm:prSet presAssocID="{4E4139C1-D0E8-4052-92F7-07F7C8205278}" presName="desTx" presStyleLbl="alignAccFollowNode1" presStyleIdx="3" presStyleCnt="4" custLinFactNeighborX="-6321" custLinFactNeighborY="10261">
        <dgm:presLayoutVars>
          <dgm:bulletEnabled val="1"/>
        </dgm:presLayoutVars>
      </dgm:prSet>
      <dgm:spPr/>
    </dgm:pt>
  </dgm:ptLst>
  <dgm:cxnLst>
    <dgm:cxn modelId="{4E29411D-C894-435C-B601-4AC6FC2CA1C6}" type="presOf" srcId="{7F7C71A6-FD79-41CC-8292-218FBB6A0367}" destId="{F375501B-3028-4ED7-A68F-22DCD7D301AA}" srcOrd="0" destOrd="0" presId="urn:microsoft.com/office/officeart/2005/8/layout/hList1"/>
    <dgm:cxn modelId="{2692B178-9125-4A7D-8C11-6B8A8B401E85}" type="presOf" srcId="{09017514-06CB-4BA2-AF15-3A5274711751}" destId="{D902396F-5614-41BE-ACBD-739CB81DC6B8}" srcOrd="0" destOrd="0" presId="urn:microsoft.com/office/officeart/2005/8/layout/hList1"/>
    <dgm:cxn modelId="{F584146B-FFBE-4481-9FFC-D49DD7D150F2}" srcId="{7F7C71A6-FD79-41CC-8292-218FBB6A0367}" destId="{4E4139C1-D0E8-4052-92F7-07F7C8205278}" srcOrd="3" destOrd="0" parTransId="{CFC7AAD1-4135-48DA-AF6F-AC5ACD41424F}" sibTransId="{7F526E2D-930A-482B-B471-8D8E8C3EF33F}"/>
    <dgm:cxn modelId="{102193C2-878E-4BB4-A615-A4CA9B50F21B}" srcId="{7F7C71A6-FD79-41CC-8292-218FBB6A0367}" destId="{E76E48AD-A6BB-488C-95F4-4CB9A9DC010D}" srcOrd="1" destOrd="0" parTransId="{84B3254F-2BA9-44DE-95C9-E7083E084C3B}" sibTransId="{8DB6760E-8A37-476D-9174-AA0CEA2D6FBB}"/>
    <dgm:cxn modelId="{6FE6AA94-C800-4A61-B3C5-9A5366399CFD}" srcId="{E76E48AD-A6BB-488C-95F4-4CB9A9DC010D}" destId="{C6C68556-B621-452B-A173-B4CAC3768A02}" srcOrd="0" destOrd="0" parTransId="{2E0AE1C2-6507-4E54-B750-CA60EF657AC4}" sibTransId="{5871F973-44D5-464B-9883-8C8B347C2839}"/>
    <dgm:cxn modelId="{06CE8D08-1BCF-424F-A1A1-F65F1A017564}" type="presOf" srcId="{339F6DC4-A42C-4CFA-8352-62D54D0DEFDF}" destId="{A5DD5119-6629-4394-B7D5-792FDB8A9317}" srcOrd="0" destOrd="0" presId="urn:microsoft.com/office/officeart/2005/8/layout/hList1"/>
    <dgm:cxn modelId="{F5A29B23-7E61-4F07-BFD5-D792A903D3BD}" type="presOf" srcId="{D7B98C3A-F3D3-4E6E-919A-8F32A561FDF2}" destId="{F9343203-628D-4FEB-B446-2342E5F76745}" srcOrd="0" destOrd="0" presId="urn:microsoft.com/office/officeart/2005/8/layout/hList1"/>
    <dgm:cxn modelId="{483CF7EC-3A50-45AA-A2D2-44F3DA88AAF3}" srcId="{4E4139C1-D0E8-4052-92F7-07F7C8205278}" destId="{09017514-06CB-4BA2-AF15-3A5274711751}" srcOrd="0" destOrd="0" parTransId="{842C8479-E6AE-4EE1-BA78-C27A31277D9E}" sibTransId="{DF2E558D-4129-43A8-B567-4274403A0708}"/>
    <dgm:cxn modelId="{9C413F97-3E8D-4819-85A9-E775F27B71C3}" type="presOf" srcId="{C6C68556-B621-452B-A173-B4CAC3768A02}" destId="{F4883D8D-63BC-4BFA-86E0-C933250C83E5}" srcOrd="0" destOrd="0" presId="urn:microsoft.com/office/officeart/2005/8/layout/hList1"/>
    <dgm:cxn modelId="{A84E6E4F-A646-4C3A-8C0F-71A535D29563}" type="presOf" srcId="{E76E48AD-A6BB-488C-95F4-4CB9A9DC010D}" destId="{B954A2E9-B6C7-4F9C-8DB7-18F78B260A6D}" srcOrd="0" destOrd="0" presId="urn:microsoft.com/office/officeart/2005/8/layout/hList1"/>
    <dgm:cxn modelId="{E3F3F304-E560-4484-B546-A39818CDCC58}" srcId="{66DECCE0-64C8-4A10-B423-94F68C1F6DAC}" destId="{10832652-D35C-404D-A68B-B76F1859C4E7}" srcOrd="0" destOrd="0" parTransId="{79BC6684-B11F-429F-8FFD-CC49056DC527}" sibTransId="{45E56A2D-2D86-4C39-8D92-6B97B2E3BC61}"/>
    <dgm:cxn modelId="{7ACBA68F-8CE2-4FC5-8B06-E3E63343553A}" srcId="{7F7C71A6-FD79-41CC-8292-218FBB6A0367}" destId="{66DECCE0-64C8-4A10-B423-94F68C1F6DAC}" srcOrd="0" destOrd="0" parTransId="{4C8E7B05-2094-412C-B79A-F9A7BED968AC}" sibTransId="{10C23DCE-DBDC-4600-98F5-4EA1B8EC38DC}"/>
    <dgm:cxn modelId="{993C1E3A-8CF8-4AAB-87E2-E055251C8D81}" type="presOf" srcId="{10832652-D35C-404D-A68B-B76F1859C4E7}" destId="{22D1635C-F5E5-47C6-B055-BA44A1C58E79}" srcOrd="0" destOrd="0" presId="urn:microsoft.com/office/officeart/2005/8/layout/hList1"/>
    <dgm:cxn modelId="{65FBD48E-77E8-431B-BD2A-F67991F5F8CA}" type="presOf" srcId="{4E4139C1-D0E8-4052-92F7-07F7C8205278}" destId="{A9B3B287-1A73-4585-90BD-BD3D87E585E0}" srcOrd="0" destOrd="0" presId="urn:microsoft.com/office/officeart/2005/8/layout/hList1"/>
    <dgm:cxn modelId="{CB69E35C-CD8F-44E2-9357-5960D762A00D}" type="presOf" srcId="{66DECCE0-64C8-4A10-B423-94F68C1F6DAC}" destId="{C0C13F1B-5802-4950-B3FC-C77CEDBF86BC}" srcOrd="0" destOrd="0" presId="urn:microsoft.com/office/officeart/2005/8/layout/hList1"/>
    <dgm:cxn modelId="{0A92CD27-D2AF-4A98-A4B3-F528D3CCF287}" srcId="{7F7C71A6-FD79-41CC-8292-218FBB6A0367}" destId="{D7B98C3A-F3D3-4E6E-919A-8F32A561FDF2}" srcOrd="2" destOrd="0" parTransId="{4CE71F18-4DDD-41D8-9B82-1AF4EF78A10B}" sibTransId="{C4F25252-46BC-4537-B914-6663245D7F42}"/>
    <dgm:cxn modelId="{CBF9E3F9-FD3D-41C7-8DE9-7ADB6ACE6F6D}" srcId="{D7B98C3A-F3D3-4E6E-919A-8F32A561FDF2}" destId="{339F6DC4-A42C-4CFA-8352-62D54D0DEFDF}" srcOrd="0" destOrd="0" parTransId="{7B3465BA-047D-42AF-A66F-A10B74D4B123}" sibTransId="{A03877AD-A31D-4BEC-8817-C0E942028BD1}"/>
    <dgm:cxn modelId="{FCCC04BE-7CB8-4D97-9AEC-6EE4FD414777}" type="presParOf" srcId="{F375501B-3028-4ED7-A68F-22DCD7D301AA}" destId="{20337032-CCE4-4E90-BEB6-0B783E429B2A}" srcOrd="0" destOrd="0" presId="urn:microsoft.com/office/officeart/2005/8/layout/hList1"/>
    <dgm:cxn modelId="{6BF81E25-2B75-43BD-A8BD-CB0B830F083F}" type="presParOf" srcId="{20337032-CCE4-4E90-BEB6-0B783E429B2A}" destId="{C0C13F1B-5802-4950-B3FC-C77CEDBF86BC}" srcOrd="0" destOrd="0" presId="urn:microsoft.com/office/officeart/2005/8/layout/hList1"/>
    <dgm:cxn modelId="{59966FEC-A773-401C-800F-846F3029A456}" type="presParOf" srcId="{20337032-CCE4-4E90-BEB6-0B783E429B2A}" destId="{22D1635C-F5E5-47C6-B055-BA44A1C58E79}" srcOrd="1" destOrd="0" presId="urn:microsoft.com/office/officeart/2005/8/layout/hList1"/>
    <dgm:cxn modelId="{32784222-7BAC-4CD1-8121-769BDEC3425F}" type="presParOf" srcId="{F375501B-3028-4ED7-A68F-22DCD7D301AA}" destId="{A9BEDC52-A9E9-4F92-8340-50E44926E482}" srcOrd="1" destOrd="0" presId="urn:microsoft.com/office/officeart/2005/8/layout/hList1"/>
    <dgm:cxn modelId="{9FA004D6-23A6-4D23-94FE-F7CC37A3012D}" type="presParOf" srcId="{F375501B-3028-4ED7-A68F-22DCD7D301AA}" destId="{FBD4B0E6-7B52-4BAE-9D6D-FD2CE577D74E}" srcOrd="2" destOrd="0" presId="urn:microsoft.com/office/officeart/2005/8/layout/hList1"/>
    <dgm:cxn modelId="{352005CB-004F-424D-A1E5-7E1449ED8695}" type="presParOf" srcId="{FBD4B0E6-7B52-4BAE-9D6D-FD2CE577D74E}" destId="{B954A2E9-B6C7-4F9C-8DB7-18F78B260A6D}" srcOrd="0" destOrd="0" presId="urn:microsoft.com/office/officeart/2005/8/layout/hList1"/>
    <dgm:cxn modelId="{AAD112F2-EFF5-443B-AD6B-770F6347BF23}" type="presParOf" srcId="{FBD4B0E6-7B52-4BAE-9D6D-FD2CE577D74E}" destId="{F4883D8D-63BC-4BFA-86E0-C933250C83E5}" srcOrd="1" destOrd="0" presId="urn:microsoft.com/office/officeart/2005/8/layout/hList1"/>
    <dgm:cxn modelId="{9F08AFB3-AE75-4AA6-86E6-DFF3CB165055}" type="presParOf" srcId="{F375501B-3028-4ED7-A68F-22DCD7D301AA}" destId="{2DEFA805-93A6-436B-98D5-E6508B948FA0}" srcOrd="3" destOrd="0" presId="urn:microsoft.com/office/officeart/2005/8/layout/hList1"/>
    <dgm:cxn modelId="{801363F8-4AF9-4A85-A46D-EBBBA4811E73}" type="presParOf" srcId="{F375501B-3028-4ED7-A68F-22DCD7D301AA}" destId="{200B68B3-8E0B-4457-9425-511010947E5D}" srcOrd="4" destOrd="0" presId="urn:microsoft.com/office/officeart/2005/8/layout/hList1"/>
    <dgm:cxn modelId="{A1B30362-6C09-4FBB-A160-D98CBEF2EA5F}" type="presParOf" srcId="{200B68B3-8E0B-4457-9425-511010947E5D}" destId="{F9343203-628D-4FEB-B446-2342E5F76745}" srcOrd="0" destOrd="0" presId="urn:microsoft.com/office/officeart/2005/8/layout/hList1"/>
    <dgm:cxn modelId="{E484E567-D1BC-4759-BBA4-A717D98E2FE5}" type="presParOf" srcId="{200B68B3-8E0B-4457-9425-511010947E5D}" destId="{A5DD5119-6629-4394-B7D5-792FDB8A9317}" srcOrd="1" destOrd="0" presId="urn:microsoft.com/office/officeart/2005/8/layout/hList1"/>
    <dgm:cxn modelId="{83B3CF52-1792-4ECB-A9FB-51EEFFF506EA}" type="presParOf" srcId="{F375501B-3028-4ED7-A68F-22DCD7D301AA}" destId="{4BBA7550-18E9-49D2-AB25-E9FD047D380F}" srcOrd="5" destOrd="0" presId="urn:microsoft.com/office/officeart/2005/8/layout/hList1"/>
    <dgm:cxn modelId="{6C5328D4-40B9-4C49-93FD-D903D9CADAEB}" type="presParOf" srcId="{F375501B-3028-4ED7-A68F-22DCD7D301AA}" destId="{158869F8-DD16-4C65-AA57-DE5C659DF10D}" srcOrd="6" destOrd="0" presId="urn:microsoft.com/office/officeart/2005/8/layout/hList1"/>
    <dgm:cxn modelId="{CFA72255-FFE8-4EAD-8DE0-FE70E580C57E}" type="presParOf" srcId="{158869F8-DD16-4C65-AA57-DE5C659DF10D}" destId="{A9B3B287-1A73-4585-90BD-BD3D87E585E0}" srcOrd="0" destOrd="0" presId="urn:microsoft.com/office/officeart/2005/8/layout/hList1"/>
    <dgm:cxn modelId="{212660EC-1B73-42E2-B17F-20F93CDCCC54}" type="presParOf" srcId="{158869F8-DD16-4C65-AA57-DE5C659DF10D}" destId="{D902396F-5614-41BE-ACBD-739CB81DC6B8}" srcOrd="1" destOrd="0" presId="urn:microsoft.com/office/officeart/2005/8/layout/h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C40860-9BFC-4173-8D56-688F41F88D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26ED13-47ED-40E3-BA69-169947CFDF3C}">
      <dgm:prSet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US" sz="2400" b="0" i="0" baseline="0" dirty="0" smtClean="0"/>
            <a:t>Facilitators/Drivers</a:t>
          </a:r>
        </a:p>
      </dgm:t>
    </dgm:pt>
    <dgm:pt modelId="{CCAE7CB9-38F8-4D8F-8901-5DFDF2E3B963}" type="parTrans" cxnId="{6D9C7799-1000-4579-9141-12147AFF3B1C}">
      <dgm:prSet/>
      <dgm:spPr/>
      <dgm:t>
        <a:bodyPr/>
        <a:lstStyle/>
        <a:p>
          <a:endParaRPr lang="en-US"/>
        </a:p>
      </dgm:t>
    </dgm:pt>
    <dgm:pt modelId="{85CB6C53-A8E1-46BD-8339-57B67217507D}" type="sibTrans" cxnId="{6D9C7799-1000-4579-9141-12147AFF3B1C}">
      <dgm:prSet/>
      <dgm:spPr/>
      <dgm:t>
        <a:bodyPr/>
        <a:lstStyle/>
        <a:p>
          <a:endParaRPr lang="en-US"/>
        </a:p>
      </dgm:t>
    </dgm:pt>
    <dgm:pt modelId="{AA3F3DBD-3BC9-44C8-9CA0-760D002A59E2}">
      <dgm:prSet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pPr rtl="0"/>
          <a:r>
            <a:rPr lang="en-US" sz="2000" b="0" i="0" baseline="0" dirty="0" smtClean="0">
              <a:solidFill>
                <a:schemeClr val="tx1"/>
              </a:solidFill>
            </a:rPr>
            <a:t>Research and Development : delivers solutions to problems </a:t>
          </a:r>
        </a:p>
      </dgm:t>
    </dgm:pt>
    <dgm:pt modelId="{492CBEE3-0E7F-4215-8B21-16DEA9C125B9}" type="parTrans" cxnId="{8759EE92-9B86-4C9A-995A-12F1ECB47260}">
      <dgm:prSet/>
      <dgm:spPr/>
      <dgm:t>
        <a:bodyPr/>
        <a:lstStyle/>
        <a:p>
          <a:endParaRPr lang="en-US"/>
        </a:p>
      </dgm:t>
    </dgm:pt>
    <dgm:pt modelId="{4ACD5467-7FD3-4C0E-A186-A46627A42CB1}" type="sibTrans" cxnId="{8759EE92-9B86-4C9A-995A-12F1ECB47260}">
      <dgm:prSet/>
      <dgm:spPr/>
      <dgm:t>
        <a:bodyPr/>
        <a:lstStyle/>
        <a:p>
          <a:endParaRPr lang="en-US"/>
        </a:p>
      </dgm:t>
    </dgm:pt>
    <dgm:pt modelId="{9873FD5A-F502-4D17-A3AF-78D245D81B88}">
      <dgm:prSet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rgbClr val="0070C0"/>
        </a:solidFill>
      </dgm:spPr>
      <dgm:t>
        <a:bodyPr/>
        <a:lstStyle/>
        <a:p>
          <a:pPr rtl="0"/>
          <a:r>
            <a:rPr lang="en-US" sz="2000" b="0" i="0" baseline="0" dirty="0" smtClean="0">
              <a:solidFill>
                <a:schemeClr val="tx1"/>
              </a:solidFill>
            </a:rPr>
            <a:t>Adaptation of strategies and programs: ensure environmental sustainability and resiliency </a:t>
          </a:r>
        </a:p>
      </dgm:t>
    </dgm:pt>
    <dgm:pt modelId="{5AE9B680-1E55-41C8-B876-0C08F6F87E49}" type="parTrans" cxnId="{8180F940-0583-4689-B032-0560F3602E3E}">
      <dgm:prSet/>
      <dgm:spPr/>
      <dgm:t>
        <a:bodyPr/>
        <a:lstStyle/>
        <a:p>
          <a:endParaRPr lang="en-US"/>
        </a:p>
      </dgm:t>
    </dgm:pt>
    <dgm:pt modelId="{4A5F0CE4-0EF2-41D1-AC3B-F8CA9B36450E}" type="sibTrans" cxnId="{8180F940-0583-4689-B032-0560F3602E3E}">
      <dgm:prSet/>
      <dgm:spPr/>
      <dgm:t>
        <a:bodyPr/>
        <a:lstStyle/>
        <a:p>
          <a:endParaRPr lang="en-US"/>
        </a:p>
      </dgm:t>
    </dgm:pt>
    <dgm:pt modelId="{346C7503-B382-46C5-9FEF-BF4A0B268830}">
      <dgm:prSet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rgbClr val="FF00FF"/>
        </a:solidFill>
      </dgm:spPr>
      <dgm:t>
        <a:bodyPr/>
        <a:lstStyle/>
        <a:p>
          <a:pPr rtl="0"/>
          <a:r>
            <a:rPr lang="en-US" sz="1800" b="0" i="0" baseline="0" dirty="0" smtClean="0">
              <a:solidFill>
                <a:schemeClr val="tx1"/>
              </a:solidFill>
            </a:rPr>
            <a:t>Mitigation inventions: promote our comparative and competitive advantage </a:t>
          </a:r>
        </a:p>
      </dgm:t>
    </dgm:pt>
    <dgm:pt modelId="{321E2B28-7BB2-42B5-BFBA-E2718743AC32}" type="parTrans" cxnId="{4BC07316-B9AD-4AC8-B778-52B17E12D8B6}">
      <dgm:prSet/>
      <dgm:spPr/>
      <dgm:t>
        <a:bodyPr/>
        <a:lstStyle/>
        <a:p>
          <a:endParaRPr lang="en-US"/>
        </a:p>
      </dgm:t>
    </dgm:pt>
    <dgm:pt modelId="{6A8979D5-E1BA-4B0D-A072-FD6B533E5906}" type="sibTrans" cxnId="{4BC07316-B9AD-4AC8-B778-52B17E12D8B6}">
      <dgm:prSet/>
      <dgm:spPr/>
      <dgm:t>
        <a:bodyPr/>
        <a:lstStyle/>
        <a:p>
          <a:endParaRPr lang="en-US"/>
        </a:p>
      </dgm:t>
    </dgm:pt>
    <dgm:pt modelId="{299F1087-FC01-4E8D-8BA9-CC6CA2E23AFD}">
      <dgm:prSet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>
        <a:solidFill>
          <a:srgbClr val="008000"/>
        </a:solidFill>
      </dgm:spPr>
      <dgm:t>
        <a:bodyPr/>
        <a:lstStyle/>
        <a:p>
          <a:pPr rtl="0"/>
          <a:r>
            <a:rPr lang="en-US" sz="1800" b="0" i="0" baseline="0" dirty="0" smtClean="0">
              <a:solidFill>
                <a:schemeClr val="tx1"/>
              </a:solidFill>
            </a:rPr>
            <a:t>Appropriate Technologies : increase our regional and global competitiveness   </a:t>
          </a:r>
        </a:p>
      </dgm:t>
    </dgm:pt>
    <dgm:pt modelId="{11B68682-CBDB-4A04-929B-54E0DB852E8E}" type="parTrans" cxnId="{44805C77-DDD9-4DC7-8F51-356A9EF4C7B4}">
      <dgm:prSet/>
      <dgm:spPr/>
      <dgm:t>
        <a:bodyPr/>
        <a:lstStyle/>
        <a:p>
          <a:endParaRPr lang="en-US"/>
        </a:p>
      </dgm:t>
    </dgm:pt>
    <dgm:pt modelId="{2BA77FB1-5A4E-4E0A-A7DE-44BA3B40E393}" type="sibTrans" cxnId="{44805C77-DDD9-4DC7-8F51-356A9EF4C7B4}">
      <dgm:prSet/>
      <dgm:spPr/>
      <dgm:t>
        <a:bodyPr/>
        <a:lstStyle/>
        <a:p>
          <a:endParaRPr lang="en-US"/>
        </a:p>
      </dgm:t>
    </dgm:pt>
    <dgm:pt modelId="{09A419AC-3CC1-4425-9F3D-692BD728FF77}" type="pres">
      <dgm:prSet presAssocID="{87C40860-9BFC-4173-8D56-688F41F88DBA}" presName="linear" presStyleCnt="0">
        <dgm:presLayoutVars>
          <dgm:animLvl val="lvl"/>
          <dgm:resizeHandles val="exact"/>
        </dgm:presLayoutVars>
      </dgm:prSet>
      <dgm:spPr/>
    </dgm:pt>
    <dgm:pt modelId="{0DECA5F0-6FF0-47A5-8359-285184CCBDCB}" type="pres">
      <dgm:prSet presAssocID="{1926ED13-47ED-40E3-BA69-169947CFDF3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03FBF0-A5D5-4232-852B-F6618A5FD934}" type="pres">
      <dgm:prSet presAssocID="{85CB6C53-A8E1-46BD-8339-57B67217507D}" presName="spacer" presStyleCnt="0"/>
      <dgm:spPr/>
    </dgm:pt>
    <dgm:pt modelId="{BB03AEF5-08B3-4AA7-BC4B-15CCB8731B81}" type="pres">
      <dgm:prSet presAssocID="{AA3F3DBD-3BC9-44C8-9CA0-760D002A59E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6AC8D6-00E4-40C7-B85B-D5A861E6ACF2}" type="pres">
      <dgm:prSet presAssocID="{4ACD5467-7FD3-4C0E-A186-A46627A42CB1}" presName="spacer" presStyleCnt="0"/>
      <dgm:spPr/>
    </dgm:pt>
    <dgm:pt modelId="{806A7144-5740-4439-A7D9-81D8277B1161}" type="pres">
      <dgm:prSet presAssocID="{9873FD5A-F502-4D17-A3AF-78D245D81B8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D0447-2A7B-47FA-9628-D759958308D9}" type="pres">
      <dgm:prSet presAssocID="{4A5F0CE4-0EF2-41D1-AC3B-F8CA9B36450E}" presName="spacer" presStyleCnt="0"/>
      <dgm:spPr/>
    </dgm:pt>
    <dgm:pt modelId="{FBBB0E6A-63FF-45F3-9E34-7AA3E30033DF}" type="pres">
      <dgm:prSet presAssocID="{346C7503-B382-46C5-9FEF-BF4A0B26883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E2AF5B-043B-44C4-9F8F-B289DBE8A3B6}" type="pres">
      <dgm:prSet presAssocID="{6A8979D5-E1BA-4B0D-A072-FD6B533E5906}" presName="spacer" presStyleCnt="0"/>
      <dgm:spPr/>
    </dgm:pt>
    <dgm:pt modelId="{5B456308-0430-4848-B415-1900B651DAD1}" type="pres">
      <dgm:prSet presAssocID="{299F1087-FC01-4E8D-8BA9-CC6CA2E23AF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531C69-6A88-40D3-BFB6-10B6B5CA4B08}" type="presOf" srcId="{87C40860-9BFC-4173-8D56-688F41F88DBA}" destId="{09A419AC-3CC1-4425-9F3D-692BD728FF77}" srcOrd="0" destOrd="0" presId="urn:microsoft.com/office/officeart/2005/8/layout/vList2"/>
    <dgm:cxn modelId="{44805C77-DDD9-4DC7-8F51-356A9EF4C7B4}" srcId="{87C40860-9BFC-4173-8D56-688F41F88DBA}" destId="{299F1087-FC01-4E8D-8BA9-CC6CA2E23AFD}" srcOrd="4" destOrd="0" parTransId="{11B68682-CBDB-4A04-929B-54E0DB852E8E}" sibTransId="{2BA77FB1-5A4E-4E0A-A7DE-44BA3B40E393}"/>
    <dgm:cxn modelId="{4BC07316-B9AD-4AC8-B778-52B17E12D8B6}" srcId="{87C40860-9BFC-4173-8D56-688F41F88DBA}" destId="{346C7503-B382-46C5-9FEF-BF4A0B268830}" srcOrd="3" destOrd="0" parTransId="{321E2B28-7BB2-42B5-BFBA-E2718743AC32}" sibTransId="{6A8979D5-E1BA-4B0D-A072-FD6B533E5906}"/>
    <dgm:cxn modelId="{6D9C7799-1000-4579-9141-12147AFF3B1C}" srcId="{87C40860-9BFC-4173-8D56-688F41F88DBA}" destId="{1926ED13-47ED-40E3-BA69-169947CFDF3C}" srcOrd="0" destOrd="0" parTransId="{CCAE7CB9-38F8-4D8F-8901-5DFDF2E3B963}" sibTransId="{85CB6C53-A8E1-46BD-8339-57B67217507D}"/>
    <dgm:cxn modelId="{E9BE93D4-F61E-4B36-8E87-6DD8483C67CE}" type="presOf" srcId="{9873FD5A-F502-4D17-A3AF-78D245D81B88}" destId="{806A7144-5740-4439-A7D9-81D8277B1161}" srcOrd="0" destOrd="0" presId="urn:microsoft.com/office/officeart/2005/8/layout/vList2"/>
    <dgm:cxn modelId="{36EC4622-335A-40B5-9CA3-747F79E0CA76}" type="presOf" srcId="{1926ED13-47ED-40E3-BA69-169947CFDF3C}" destId="{0DECA5F0-6FF0-47A5-8359-285184CCBDCB}" srcOrd="0" destOrd="0" presId="urn:microsoft.com/office/officeart/2005/8/layout/vList2"/>
    <dgm:cxn modelId="{8759EE92-9B86-4C9A-995A-12F1ECB47260}" srcId="{87C40860-9BFC-4173-8D56-688F41F88DBA}" destId="{AA3F3DBD-3BC9-44C8-9CA0-760D002A59E2}" srcOrd="1" destOrd="0" parTransId="{492CBEE3-0E7F-4215-8B21-16DEA9C125B9}" sibTransId="{4ACD5467-7FD3-4C0E-A186-A46627A42CB1}"/>
    <dgm:cxn modelId="{5F7DCFD7-D7F5-4629-B94D-E22B2D9B59E1}" type="presOf" srcId="{346C7503-B382-46C5-9FEF-BF4A0B268830}" destId="{FBBB0E6A-63FF-45F3-9E34-7AA3E30033DF}" srcOrd="0" destOrd="0" presId="urn:microsoft.com/office/officeart/2005/8/layout/vList2"/>
    <dgm:cxn modelId="{8180F940-0583-4689-B032-0560F3602E3E}" srcId="{87C40860-9BFC-4173-8D56-688F41F88DBA}" destId="{9873FD5A-F502-4D17-A3AF-78D245D81B88}" srcOrd="2" destOrd="0" parTransId="{5AE9B680-1E55-41C8-B876-0C08F6F87E49}" sibTransId="{4A5F0CE4-0EF2-41D1-AC3B-F8CA9B36450E}"/>
    <dgm:cxn modelId="{0CA5F2DF-407D-4C85-85D0-8D7F321A3B21}" type="presOf" srcId="{299F1087-FC01-4E8D-8BA9-CC6CA2E23AFD}" destId="{5B456308-0430-4848-B415-1900B651DAD1}" srcOrd="0" destOrd="0" presId="urn:microsoft.com/office/officeart/2005/8/layout/vList2"/>
    <dgm:cxn modelId="{5636D8F6-A9E6-49F2-8AF8-F6A0D9D4A407}" type="presOf" srcId="{AA3F3DBD-3BC9-44C8-9CA0-760D002A59E2}" destId="{BB03AEF5-08B3-4AA7-BC4B-15CCB8731B81}" srcOrd="0" destOrd="0" presId="urn:microsoft.com/office/officeart/2005/8/layout/vList2"/>
    <dgm:cxn modelId="{E7FE4064-99A3-46ED-8038-5386D85A3DE2}" type="presParOf" srcId="{09A419AC-3CC1-4425-9F3D-692BD728FF77}" destId="{0DECA5F0-6FF0-47A5-8359-285184CCBDCB}" srcOrd="0" destOrd="0" presId="urn:microsoft.com/office/officeart/2005/8/layout/vList2"/>
    <dgm:cxn modelId="{FB123628-6062-4F00-8151-F78943B96369}" type="presParOf" srcId="{09A419AC-3CC1-4425-9F3D-692BD728FF77}" destId="{F803FBF0-A5D5-4232-852B-F6618A5FD934}" srcOrd="1" destOrd="0" presId="urn:microsoft.com/office/officeart/2005/8/layout/vList2"/>
    <dgm:cxn modelId="{D53EE862-D189-413A-821C-41E4B26A91F9}" type="presParOf" srcId="{09A419AC-3CC1-4425-9F3D-692BD728FF77}" destId="{BB03AEF5-08B3-4AA7-BC4B-15CCB8731B81}" srcOrd="2" destOrd="0" presId="urn:microsoft.com/office/officeart/2005/8/layout/vList2"/>
    <dgm:cxn modelId="{89249E76-4B90-43C0-A36D-FE72FD62703E}" type="presParOf" srcId="{09A419AC-3CC1-4425-9F3D-692BD728FF77}" destId="{E46AC8D6-00E4-40C7-B85B-D5A861E6ACF2}" srcOrd="3" destOrd="0" presId="urn:microsoft.com/office/officeart/2005/8/layout/vList2"/>
    <dgm:cxn modelId="{57781179-4FE9-4A85-9EB8-7017AC3C7001}" type="presParOf" srcId="{09A419AC-3CC1-4425-9F3D-692BD728FF77}" destId="{806A7144-5740-4439-A7D9-81D8277B1161}" srcOrd="4" destOrd="0" presId="urn:microsoft.com/office/officeart/2005/8/layout/vList2"/>
    <dgm:cxn modelId="{A93BF54E-E49B-4774-9E88-6B4720EDAC7F}" type="presParOf" srcId="{09A419AC-3CC1-4425-9F3D-692BD728FF77}" destId="{4FED0447-2A7B-47FA-9628-D759958308D9}" srcOrd="5" destOrd="0" presId="urn:microsoft.com/office/officeart/2005/8/layout/vList2"/>
    <dgm:cxn modelId="{374D941B-0797-4359-AABD-1E64EDD6CEBA}" type="presParOf" srcId="{09A419AC-3CC1-4425-9F3D-692BD728FF77}" destId="{FBBB0E6A-63FF-45F3-9E34-7AA3E30033DF}" srcOrd="6" destOrd="0" presId="urn:microsoft.com/office/officeart/2005/8/layout/vList2"/>
    <dgm:cxn modelId="{0B86AAEE-0EBA-486B-BEC2-6F92B4DA69D7}" type="presParOf" srcId="{09A419AC-3CC1-4425-9F3D-692BD728FF77}" destId="{07E2AF5B-043B-44C4-9F8F-B289DBE8A3B6}" srcOrd="7" destOrd="0" presId="urn:microsoft.com/office/officeart/2005/8/layout/vList2"/>
    <dgm:cxn modelId="{C588EE56-458D-416D-8E69-80CB52919BAB}" type="presParOf" srcId="{09A419AC-3CC1-4425-9F3D-692BD728FF77}" destId="{5B456308-0430-4848-B415-1900B651DAD1}" srcOrd="8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180102-7E57-4354-AA0A-43633624CACE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D8720EC-16EB-48F1-B24F-C4E174C37660}">
      <dgm:prSet/>
      <dgm:spPr/>
      <dgm:t>
        <a:bodyPr/>
        <a:lstStyle/>
        <a:p>
          <a:pPr rtl="0"/>
          <a:r>
            <a:rPr lang="en-US" b="0" dirty="0" smtClean="0"/>
            <a:t>Climate Resilient Green Economy</a:t>
          </a:r>
          <a:endParaRPr lang="en-US" b="0" dirty="0"/>
        </a:p>
      </dgm:t>
    </dgm:pt>
    <dgm:pt modelId="{E1989EB7-88A2-4983-8348-6223D8AFF484}" type="parTrans" cxnId="{8AAAF63E-9A66-4AF0-B632-C0D612058F02}">
      <dgm:prSet/>
      <dgm:spPr/>
      <dgm:t>
        <a:bodyPr/>
        <a:lstStyle/>
        <a:p>
          <a:endParaRPr lang="en-US"/>
        </a:p>
      </dgm:t>
    </dgm:pt>
    <dgm:pt modelId="{D7A13A00-802F-4590-8B4D-4CB1F391D1E9}" type="sibTrans" cxnId="{8AAAF63E-9A66-4AF0-B632-C0D612058F02}">
      <dgm:prSet/>
      <dgm:spPr/>
      <dgm:t>
        <a:bodyPr/>
        <a:lstStyle/>
        <a:p>
          <a:endParaRPr lang="en-US"/>
        </a:p>
      </dgm:t>
    </dgm:pt>
    <dgm:pt modelId="{00D1602E-28B5-4700-8F9D-FC62036B10DB}" type="pres">
      <dgm:prSet presAssocID="{A2180102-7E57-4354-AA0A-43633624CACE}" presName="linear" presStyleCnt="0">
        <dgm:presLayoutVars>
          <dgm:animLvl val="lvl"/>
          <dgm:resizeHandles val="exact"/>
        </dgm:presLayoutVars>
      </dgm:prSet>
      <dgm:spPr/>
    </dgm:pt>
    <dgm:pt modelId="{3301AE9D-F433-41D5-8450-A15300412F84}" type="pres">
      <dgm:prSet presAssocID="{CD8720EC-16EB-48F1-B24F-C4E174C3766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4AEA75B-CE59-46C2-A42E-0CA4E0137508}" type="presOf" srcId="{A2180102-7E57-4354-AA0A-43633624CACE}" destId="{00D1602E-28B5-4700-8F9D-FC62036B10DB}" srcOrd="0" destOrd="0" presId="urn:microsoft.com/office/officeart/2005/8/layout/vList2"/>
    <dgm:cxn modelId="{2974EDA6-F34C-4776-AE9B-AFD32787FB8B}" type="presOf" srcId="{CD8720EC-16EB-48F1-B24F-C4E174C37660}" destId="{3301AE9D-F433-41D5-8450-A15300412F84}" srcOrd="0" destOrd="0" presId="urn:microsoft.com/office/officeart/2005/8/layout/vList2"/>
    <dgm:cxn modelId="{8AAAF63E-9A66-4AF0-B632-C0D612058F02}" srcId="{A2180102-7E57-4354-AA0A-43633624CACE}" destId="{CD8720EC-16EB-48F1-B24F-C4E174C37660}" srcOrd="0" destOrd="0" parTransId="{E1989EB7-88A2-4983-8348-6223D8AFF484}" sibTransId="{D7A13A00-802F-4590-8B4D-4CB1F391D1E9}"/>
    <dgm:cxn modelId="{4E6D6C6E-4585-44A5-94C2-8687E7058D01}" type="presParOf" srcId="{00D1602E-28B5-4700-8F9D-FC62036B10DB}" destId="{3301AE9D-F433-41D5-8450-A15300412F84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3E7A6E-99A3-4D1A-9B5D-F5C056680E7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E1E70EE-33E2-468E-B271-265720A7CB35}">
      <dgm:prSet/>
      <dgm:spPr/>
      <dgm:t>
        <a:bodyPr/>
        <a:lstStyle/>
        <a:p>
          <a:pPr rtl="0"/>
          <a:r>
            <a:rPr lang="en-US" b="0" dirty="0" smtClean="0"/>
            <a:t>Climate Resilient Green Economy…</a:t>
          </a:r>
          <a:endParaRPr lang="en-US" b="0" dirty="0"/>
        </a:p>
      </dgm:t>
    </dgm:pt>
    <dgm:pt modelId="{FC8CFFB6-FDA4-4847-B915-00AA1EFBF116}" type="parTrans" cxnId="{DA746BAA-7EAC-455A-944E-37F30429860B}">
      <dgm:prSet/>
      <dgm:spPr/>
      <dgm:t>
        <a:bodyPr/>
        <a:lstStyle/>
        <a:p>
          <a:endParaRPr lang="en-US"/>
        </a:p>
      </dgm:t>
    </dgm:pt>
    <dgm:pt modelId="{EDC86C4A-A9FB-49DD-8478-8B81FBC61D81}" type="sibTrans" cxnId="{DA746BAA-7EAC-455A-944E-37F30429860B}">
      <dgm:prSet/>
      <dgm:spPr/>
      <dgm:t>
        <a:bodyPr/>
        <a:lstStyle/>
        <a:p>
          <a:endParaRPr lang="en-US"/>
        </a:p>
      </dgm:t>
    </dgm:pt>
    <dgm:pt modelId="{3C12E73D-A68B-4486-A846-0814B9BC13E2}" type="pres">
      <dgm:prSet presAssocID="{463E7A6E-99A3-4D1A-9B5D-F5C056680E73}" presName="linear" presStyleCnt="0">
        <dgm:presLayoutVars>
          <dgm:animLvl val="lvl"/>
          <dgm:resizeHandles val="exact"/>
        </dgm:presLayoutVars>
      </dgm:prSet>
      <dgm:spPr/>
    </dgm:pt>
    <dgm:pt modelId="{9507F800-734E-4CCF-888B-DC4573BA0E73}" type="pres">
      <dgm:prSet presAssocID="{5E1E70EE-33E2-468E-B271-265720A7CB35}" presName="parentText" presStyleLbl="node1" presStyleIdx="0" presStyleCnt="1" custLinFactNeighborY="-23751">
        <dgm:presLayoutVars>
          <dgm:chMax val="0"/>
          <dgm:bulletEnabled val="1"/>
        </dgm:presLayoutVars>
      </dgm:prSet>
      <dgm:spPr/>
    </dgm:pt>
  </dgm:ptLst>
  <dgm:cxnLst>
    <dgm:cxn modelId="{D560A393-7389-4B83-BB0C-5B396EE9C991}" type="presOf" srcId="{5E1E70EE-33E2-468E-B271-265720A7CB35}" destId="{9507F800-734E-4CCF-888B-DC4573BA0E73}" srcOrd="0" destOrd="0" presId="urn:microsoft.com/office/officeart/2005/8/layout/vList2"/>
    <dgm:cxn modelId="{A626909C-A35D-428B-A2FA-07F63CFB900B}" type="presOf" srcId="{463E7A6E-99A3-4D1A-9B5D-F5C056680E73}" destId="{3C12E73D-A68B-4486-A846-0814B9BC13E2}" srcOrd="0" destOrd="0" presId="urn:microsoft.com/office/officeart/2005/8/layout/vList2"/>
    <dgm:cxn modelId="{DA746BAA-7EAC-455A-944E-37F30429860B}" srcId="{463E7A6E-99A3-4D1A-9B5D-F5C056680E73}" destId="{5E1E70EE-33E2-468E-B271-265720A7CB35}" srcOrd="0" destOrd="0" parTransId="{FC8CFFB6-FDA4-4847-B915-00AA1EFBF116}" sibTransId="{EDC86C4A-A9FB-49DD-8478-8B81FBC61D81}"/>
    <dgm:cxn modelId="{9E0A4E88-C776-4B92-8F72-43A90875473F}" type="presParOf" srcId="{3C12E73D-A68B-4486-A846-0814B9BC13E2}" destId="{9507F800-734E-4CCF-888B-DC4573BA0E73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3884DC-3A30-43B0-ABE5-06EAAE6E2AF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30D62B-4DA5-45A8-86CD-B1CF9CB752CE}">
      <dgm:prSet custT="1"/>
      <dgm:spPr/>
      <dgm:t>
        <a:bodyPr/>
        <a:lstStyle/>
        <a:p>
          <a:pPr rtl="0"/>
          <a:r>
            <a:rPr lang="en-US" sz="2400" b="0" dirty="0" smtClean="0"/>
            <a:t>Climate Resilient Green Economy…</a:t>
          </a:r>
          <a:br>
            <a:rPr lang="en-US" sz="2400" b="0" dirty="0" smtClean="0"/>
          </a:br>
          <a:endParaRPr lang="en-US" sz="2400" b="0" dirty="0"/>
        </a:p>
      </dgm:t>
    </dgm:pt>
    <dgm:pt modelId="{E72C8639-FAF2-491D-AC79-424928B869E9}" type="parTrans" cxnId="{9888450D-0433-424C-83B5-02FB29779EB9}">
      <dgm:prSet/>
      <dgm:spPr/>
      <dgm:t>
        <a:bodyPr/>
        <a:lstStyle/>
        <a:p>
          <a:endParaRPr lang="en-US"/>
        </a:p>
      </dgm:t>
    </dgm:pt>
    <dgm:pt modelId="{21FF85C6-A594-420E-A855-664658904DEB}" type="sibTrans" cxnId="{9888450D-0433-424C-83B5-02FB29779EB9}">
      <dgm:prSet/>
      <dgm:spPr/>
      <dgm:t>
        <a:bodyPr/>
        <a:lstStyle/>
        <a:p>
          <a:endParaRPr lang="en-US"/>
        </a:p>
      </dgm:t>
    </dgm:pt>
    <dgm:pt modelId="{206AF735-AD71-4AE5-AA3D-3ABC81C6CBC0}" type="pres">
      <dgm:prSet presAssocID="{BF3884DC-3A30-43B0-ABE5-06EAAE6E2AF7}" presName="linear" presStyleCnt="0">
        <dgm:presLayoutVars>
          <dgm:animLvl val="lvl"/>
          <dgm:resizeHandles val="exact"/>
        </dgm:presLayoutVars>
      </dgm:prSet>
      <dgm:spPr/>
    </dgm:pt>
    <dgm:pt modelId="{42A9C698-1242-4376-8C0D-E110F0EA4C9F}" type="pres">
      <dgm:prSet presAssocID="{4C30D62B-4DA5-45A8-86CD-B1CF9CB752CE}" presName="parentText" presStyleLbl="node1" presStyleIdx="0" presStyleCnt="1" custScaleY="252356" custLinFactNeighborY="-47419">
        <dgm:presLayoutVars>
          <dgm:chMax val="0"/>
          <dgm:bulletEnabled val="1"/>
        </dgm:presLayoutVars>
      </dgm:prSet>
      <dgm:spPr/>
    </dgm:pt>
  </dgm:ptLst>
  <dgm:cxnLst>
    <dgm:cxn modelId="{703AFF47-87FD-4C39-B368-476FAA503B31}" type="presOf" srcId="{4C30D62B-4DA5-45A8-86CD-B1CF9CB752CE}" destId="{42A9C698-1242-4376-8C0D-E110F0EA4C9F}" srcOrd="0" destOrd="0" presId="urn:microsoft.com/office/officeart/2005/8/layout/vList2"/>
    <dgm:cxn modelId="{508966EB-BDA6-4F65-86A9-7566FAF213BC}" type="presOf" srcId="{BF3884DC-3A30-43B0-ABE5-06EAAE6E2AF7}" destId="{206AF735-AD71-4AE5-AA3D-3ABC81C6CBC0}" srcOrd="0" destOrd="0" presId="urn:microsoft.com/office/officeart/2005/8/layout/vList2"/>
    <dgm:cxn modelId="{9888450D-0433-424C-83B5-02FB29779EB9}" srcId="{BF3884DC-3A30-43B0-ABE5-06EAAE6E2AF7}" destId="{4C30D62B-4DA5-45A8-86CD-B1CF9CB752CE}" srcOrd="0" destOrd="0" parTransId="{E72C8639-FAF2-491D-AC79-424928B869E9}" sibTransId="{21FF85C6-A594-420E-A855-664658904DEB}"/>
    <dgm:cxn modelId="{5B2E9663-4542-4F4F-BBB3-723E8357418E}" type="presParOf" srcId="{206AF735-AD71-4AE5-AA3D-3ABC81C6CBC0}" destId="{42A9C698-1242-4376-8C0D-E110F0EA4C9F}" srcOrd="0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794575-5465-4506-9E31-382138869C4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69A7DB4-928A-4B37-95CC-54CD6488AC02}">
      <dgm:prSet custT="1"/>
      <dgm:spPr/>
      <dgm:t>
        <a:bodyPr/>
        <a:lstStyle/>
        <a:p>
          <a:pPr rtl="0"/>
          <a:r>
            <a:rPr lang="en-US" sz="3200" b="0" dirty="0" smtClean="0"/>
            <a:t>Resilience</a:t>
          </a:r>
          <a:endParaRPr lang="en-US" sz="3200" b="0" dirty="0"/>
        </a:p>
      </dgm:t>
    </dgm:pt>
    <dgm:pt modelId="{9C6EEF9A-1220-4CA7-9530-C5F23FB60C52}" type="parTrans" cxnId="{5CC0A614-2EC5-4F12-85C8-E405E0E3E7CE}">
      <dgm:prSet/>
      <dgm:spPr/>
      <dgm:t>
        <a:bodyPr/>
        <a:lstStyle/>
        <a:p>
          <a:endParaRPr lang="en-US"/>
        </a:p>
      </dgm:t>
    </dgm:pt>
    <dgm:pt modelId="{06B3B372-6BE7-42F9-A4F4-6E294DD6FE9B}" type="sibTrans" cxnId="{5CC0A614-2EC5-4F12-85C8-E405E0E3E7CE}">
      <dgm:prSet/>
      <dgm:spPr/>
      <dgm:t>
        <a:bodyPr/>
        <a:lstStyle/>
        <a:p>
          <a:endParaRPr lang="en-US"/>
        </a:p>
      </dgm:t>
    </dgm:pt>
    <dgm:pt modelId="{BC522BDE-387F-4CC0-86D9-34AFD1C4F8B2}" type="pres">
      <dgm:prSet presAssocID="{4F794575-5465-4506-9E31-382138869C42}" presName="Name0" presStyleCnt="0">
        <dgm:presLayoutVars>
          <dgm:dir/>
          <dgm:animLvl val="lvl"/>
          <dgm:resizeHandles/>
        </dgm:presLayoutVars>
      </dgm:prSet>
      <dgm:spPr/>
    </dgm:pt>
    <dgm:pt modelId="{F127804A-F4AD-443F-8572-19352045D6EF}" type="pres">
      <dgm:prSet presAssocID="{269A7DB4-928A-4B37-95CC-54CD6488AC02}" presName="linNode" presStyleCnt="0"/>
      <dgm:spPr/>
    </dgm:pt>
    <dgm:pt modelId="{26E613A7-57DC-4A9A-802A-0ED1A087080D}" type="pres">
      <dgm:prSet presAssocID="{269A7DB4-928A-4B37-95CC-54CD6488AC02}" presName="parentShp" presStyleLbl="node1" presStyleIdx="0" presStyleCnt="1">
        <dgm:presLayoutVars>
          <dgm:bulletEnabled val="1"/>
        </dgm:presLayoutVars>
      </dgm:prSet>
      <dgm:spPr/>
    </dgm:pt>
    <dgm:pt modelId="{8DB12342-D8B4-4F5B-9E6D-951B231393FC}" type="pres">
      <dgm:prSet presAssocID="{269A7DB4-928A-4B37-95CC-54CD6488AC02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8FB18F12-E602-4787-B0AF-D04B80260B5B}" type="presOf" srcId="{269A7DB4-928A-4B37-95CC-54CD6488AC02}" destId="{26E613A7-57DC-4A9A-802A-0ED1A087080D}" srcOrd="0" destOrd="0" presId="urn:microsoft.com/office/officeart/2005/8/layout/vList6"/>
    <dgm:cxn modelId="{5CC0A614-2EC5-4F12-85C8-E405E0E3E7CE}" srcId="{4F794575-5465-4506-9E31-382138869C42}" destId="{269A7DB4-928A-4B37-95CC-54CD6488AC02}" srcOrd="0" destOrd="0" parTransId="{9C6EEF9A-1220-4CA7-9530-C5F23FB60C52}" sibTransId="{06B3B372-6BE7-42F9-A4F4-6E294DD6FE9B}"/>
    <dgm:cxn modelId="{A8258993-0918-4D90-9301-B10A1D35FA35}" type="presOf" srcId="{4F794575-5465-4506-9E31-382138869C42}" destId="{BC522BDE-387F-4CC0-86D9-34AFD1C4F8B2}" srcOrd="0" destOrd="0" presId="urn:microsoft.com/office/officeart/2005/8/layout/vList6"/>
    <dgm:cxn modelId="{D63A4E77-34A3-4604-91E6-8AA990114DB9}" type="presParOf" srcId="{BC522BDE-387F-4CC0-86D9-34AFD1C4F8B2}" destId="{F127804A-F4AD-443F-8572-19352045D6EF}" srcOrd="0" destOrd="0" presId="urn:microsoft.com/office/officeart/2005/8/layout/vList6"/>
    <dgm:cxn modelId="{30F158A6-65F8-4899-96FC-0CFD6A1F6BFF}" type="presParOf" srcId="{F127804A-F4AD-443F-8572-19352045D6EF}" destId="{26E613A7-57DC-4A9A-802A-0ED1A087080D}" srcOrd="0" destOrd="0" presId="urn:microsoft.com/office/officeart/2005/8/layout/vList6"/>
    <dgm:cxn modelId="{5679BD91-C866-455F-9493-1B68FDE6E5FE}" type="presParOf" srcId="{F127804A-F4AD-443F-8572-19352045D6EF}" destId="{8DB12342-D8B4-4F5B-9E6D-951B231393FC}" srcOrd="1" destOrd="0" presId="urn:microsoft.com/office/officeart/2005/8/layout/vList6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01767CE-322E-407B-A1CE-3AB27611C712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1E2936-54B0-4D7C-B972-513FC308A6F4}">
      <dgm:prSet custT="1"/>
      <dgm:spPr>
        <a:solidFill>
          <a:srgbClr val="008000"/>
        </a:solidFill>
      </dgm:spPr>
      <dgm:t>
        <a:bodyPr/>
        <a:lstStyle/>
        <a:p>
          <a:pPr rtl="0"/>
          <a:r>
            <a:rPr lang="en-US" sz="3200" b="0" dirty="0" smtClean="0"/>
            <a:t>Environment </a:t>
          </a:r>
          <a:r>
            <a:rPr lang="en-US" sz="3200" b="0" dirty="0" smtClean="0"/>
            <a:t>Resiliency </a:t>
          </a:r>
          <a:endParaRPr lang="en-US" sz="3200" b="0" dirty="0"/>
        </a:p>
      </dgm:t>
    </dgm:pt>
    <dgm:pt modelId="{F2CF4C2B-9F75-4414-B718-E2477E2E5A01}" type="parTrans" cxnId="{BECAC3F0-E967-4873-9867-C051E136150D}">
      <dgm:prSet/>
      <dgm:spPr/>
      <dgm:t>
        <a:bodyPr/>
        <a:lstStyle/>
        <a:p>
          <a:endParaRPr lang="en-US"/>
        </a:p>
      </dgm:t>
    </dgm:pt>
    <dgm:pt modelId="{C26BFEA0-7C5D-4DE9-A428-FF4AD5F6ED29}" type="sibTrans" cxnId="{BECAC3F0-E967-4873-9867-C051E136150D}">
      <dgm:prSet/>
      <dgm:spPr/>
      <dgm:t>
        <a:bodyPr/>
        <a:lstStyle/>
        <a:p>
          <a:endParaRPr lang="en-US"/>
        </a:p>
      </dgm:t>
    </dgm:pt>
    <dgm:pt modelId="{63014D40-3B04-41A0-A284-1929AF01EEB7}" type="pres">
      <dgm:prSet presAssocID="{E01767CE-322E-407B-A1CE-3AB27611C712}" presName="linear" presStyleCnt="0">
        <dgm:presLayoutVars>
          <dgm:animLvl val="lvl"/>
          <dgm:resizeHandles val="exact"/>
        </dgm:presLayoutVars>
      </dgm:prSet>
      <dgm:spPr/>
    </dgm:pt>
    <dgm:pt modelId="{A226F3A8-02AA-4C6E-9F0D-C08A8194C202}" type="pres">
      <dgm:prSet presAssocID="{141E2936-54B0-4D7C-B972-513FC308A6F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B16718-6322-4E9F-BA54-858A9230EC08}" type="presOf" srcId="{E01767CE-322E-407B-A1CE-3AB27611C712}" destId="{63014D40-3B04-41A0-A284-1929AF01EEB7}" srcOrd="0" destOrd="0" presId="urn:microsoft.com/office/officeart/2005/8/layout/vList2"/>
    <dgm:cxn modelId="{BECAC3F0-E967-4873-9867-C051E136150D}" srcId="{E01767CE-322E-407B-A1CE-3AB27611C712}" destId="{141E2936-54B0-4D7C-B972-513FC308A6F4}" srcOrd="0" destOrd="0" parTransId="{F2CF4C2B-9F75-4414-B718-E2477E2E5A01}" sibTransId="{C26BFEA0-7C5D-4DE9-A428-FF4AD5F6ED29}"/>
    <dgm:cxn modelId="{94DDE53C-B612-4CDD-A8B2-406C5F002E62}" type="presOf" srcId="{141E2936-54B0-4D7C-B972-513FC308A6F4}" destId="{A226F3A8-02AA-4C6E-9F0D-C08A8194C202}" srcOrd="0" destOrd="0" presId="urn:microsoft.com/office/officeart/2005/8/layout/vList2"/>
    <dgm:cxn modelId="{BF2AFD3C-1E5F-4AFB-A19B-8EB518FCA9CC}" type="presParOf" srcId="{63014D40-3B04-41A0-A284-1929AF01EEB7}" destId="{A226F3A8-02AA-4C6E-9F0D-C08A8194C202}" srcOrd="0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6CD09C-68AD-4157-8BE1-680D227F274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75D1D2-E5AA-4F85-97D5-37570DAAA194}">
      <dgm:prSet/>
      <dgm:spPr/>
      <dgm:t>
        <a:bodyPr/>
        <a:lstStyle/>
        <a:p>
          <a:pPr rtl="0"/>
          <a:r>
            <a:rPr lang="en-US" b="1" dirty="0" smtClean="0"/>
            <a:t>Key elements of resilience </a:t>
          </a:r>
          <a:endParaRPr lang="en-US" dirty="0"/>
        </a:p>
      </dgm:t>
    </dgm:pt>
    <dgm:pt modelId="{69FDF630-9DD6-4803-9750-3B44F3218AA2}" type="parTrans" cxnId="{58B55B1C-7695-400B-B281-37382507B6EF}">
      <dgm:prSet/>
      <dgm:spPr/>
      <dgm:t>
        <a:bodyPr/>
        <a:lstStyle/>
        <a:p>
          <a:endParaRPr lang="en-US"/>
        </a:p>
      </dgm:t>
    </dgm:pt>
    <dgm:pt modelId="{D5856BC9-D239-4FCB-8045-F83426BE850D}" type="sibTrans" cxnId="{58B55B1C-7695-400B-B281-37382507B6EF}">
      <dgm:prSet/>
      <dgm:spPr/>
      <dgm:t>
        <a:bodyPr/>
        <a:lstStyle/>
        <a:p>
          <a:endParaRPr lang="en-US"/>
        </a:p>
      </dgm:t>
    </dgm:pt>
    <dgm:pt modelId="{49AC3833-70BB-4DB3-A97F-0114A0FEE71D}">
      <dgm:prSet/>
      <dgm:spPr/>
      <dgm:t>
        <a:bodyPr/>
        <a:lstStyle/>
        <a:p>
          <a:pPr rtl="0"/>
          <a:r>
            <a:rPr lang="en-US" dirty="0" smtClean="0"/>
            <a:t>Diversity (of ideas, skills, resources, etc.)</a:t>
          </a:r>
          <a:endParaRPr lang="en-US" dirty="0"/>
        </a:p>
      </dgm:t>
    </dgm:pt>
    <dgm:pt modelId="{78198BEB-8E51-4076-9AC0-A741E80980D9}" type="parTrans" cxnId="{0912A075-ED31-4B91-ADEB-ADF88C5D9201}">
      <dgm:prSet/>
      <dgm:spPr/>
      <dgm:t>
        <a:bodyPr/>
        <a:lstStyle/>
        <a:p>
          <a:endParaRPr lang="en-US"/>
        </a:p>
      </dgm:t>
    </dgm:pt>
    <dgm:pt modelId="{A3DFF75C-E4B1-4A0F-B3A5-515897FE3FFB}" type="sibTrans" cxnId="{0912A075-ED31-4B91-ADEB-ADF88C5D9201}">
      <dgm:prSet/>
      <dgm:spPr/>
      <dgm:t>
        <a:bodyPr/>
        <a:lstStyle/>
        <a:p>
          <a:endParaRPr lang="en-US"/>
        </a:p>
      </dgm:t>
    </dgm:pt>
    <dgm:pt modelId="{5CBD5A22-275E-460C-B15C-C09B60560D17}">
      <dgm:prSet/>
      <dgm:spPr/>
      <dgm:t>
        <a:bodyPr/>
        <a:lstStyle/>
        <a:p>
          <a:pPr rtl="0"/>
          <a:r>
            <a:rPr lang="en-US" dirty="0" smtClean="0"/>
            <a:t>Modularity (failure in one part does not bring down the whole)</a:t>
          </a:r>
          <a:endParaRPr lang="en-US" dirty="0"/>
        </a:p>
      </dgm:t>
    </dgm:pt>
    <dgm:pt modelId="{75637023-032F-4CA5-81B0-7CF434103D7F}" type="parTrans" cxnId="{0405042C-DF66-4314-B4D5-73DE4C76C3BB}">
      <dgm:prSet/>
      <dgm:spPr/>
      <dgm:t>
        <a:bodyPr/>
        <a:lstStyle/>
        <a:p>
          <a:endParaRPr lang="en-US"/>
        </a:p>
      </dgm:t>
    </dgm:pt>
    <dgm:pt modelId="{6D864EC6-39BC-4BBC-9FFE-04E00C8C073B}" type="sibTrans" cxnId="{0405042C-DF66-4314-B4D5-73DE4C76C3BB}">
      <dgm:prSet/>
      <dgm:spPr/>
      <dgm:t>
        <a:bodyPr/>
        <a:lstStyle/>
        <a:p>
          <a:endParaRPr lang="en-US"/>
        </a:p>
      </dgm:t>
    </dgm:pt>
    <dgm:pt modelId="{1DA3F67C-9BE4-4EA0-9B98-8B8DD4390FFD}">
      <dgm:prSet/>
      <dgm:spPr/>
      <dgm:t>
        <a:bodyPr/>
        <a:lstStyle/>
        <a:p>
          <a:pPr rtl="0"/>
          <a:r>
            <a:rPr lang="en-US" b="1" dirty="0" smtClean="0"/>
            <a:t>Effects of limited efficiency</a:t>
          </a:r>
          <a:endParaRPr lang="en-US" dirty="0"/>
        </a:p>
      </dgm:t>
    </dgm:pt>
    <dgm:pt modelId="{04336B38-D697-4890-8981-A2F67967ECD5}" type="parTrans" cxnId="{CF827405-4DA7-4DD5-B42E-A1530CBCCECA}">
      <dgm:prSet/>
      <dgm:spPr/>
      <dgm:t>
        <a:bodyPr/>
        <a:lstStyle/>
        <a:p>
          <a:endParaRPr lang="en-US"/>
        </a:p>
      </dgm:t>
    </dgm:pt>
    <dgm:pt modelId="{7FFF019C-CDFD-4B85-90D8-E3378F32FCF2}" type="sibTrans" cxnId="{CF827405-4DA7-4DD5-B42E-A1530CBCCECA}">
      <dgm:prSet/>
      <dgm:spPr/>
      <dgm:t>
        <a:bodyPr/>
        <a:lstStyle/>
        <a:p>
          <a:endParaRPr lang="en-US"/>
        </a:p>
      </dgm:t>
    </dgm:pt>
    <dgm:pt modelId="{8EBF57EA-727E-4F6A-9C38-2F246D2EC45C}">
      <dgm:prSet/>
      <dgm:spPr/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US" dirty="0" smtClean="0"/>
            <a:t>Elimination of spare capacity; focus on what we need now, leaving us unprepared for later</a:t>
          </a:r>
          <a:endParaRPr lang="en-US" dirty="0"/>
        </a:p>
      </dgm:t>
    </dgm:pt>
    <dgm:pt modelId="{52EF6F1C-B5CD-42B6-80F0-9026A5DEB8BE}" type="parTrans" cxnId="{184F0132-25DF-4FD9-BD07-9A55E67CCD00}">
      <dgm:prSet/>
      <dgm:spPr/>
      <dgm:t>
        <a:bodyPr/>
        <a:lstStyle/>
        <a:p>
          <a:endParaRPr lang="en-US"/>
        </a:p>
      </dgm:t>
    </dgm:pt>
    <dgm:pt modelId="{366BB8E3-9ECC-4DB9-8BA9-DC52FB579984}" type="sibTrans" cxnId="{184F0132-25DF-4FD9-BD07-9A55E67CCD00}">
      <dgm:prSet/>
      <dgm:spPr/>
      <dgm:t>
        <a:bodyPr/>
        <a:lstStyle/>
        <a:p>
          <a:endParaRPr lang="en-US"/>
        </a:p>
      </dgm:t>
    </dgm:pt>
    <dgm:pt modelId="{BFE68DBF-460D-405F-B383-2AB6A75DF3DE}">
      <dgm:prSet/>
      <dgm:spPr/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US" dirty="0" smtClean="0"/>
            <a:t>Centralized functions can leave a system vulnerable if the centre fails; humans tend to create unstable networks—nature tests its vulnerabilities constantly</a:t>
          </a:r>
          <a:endParaRPr lang="en-US" dirty="0"/>
        </a:p>
      </dgm:t>
    </dgm:pt>
    <dgm:pt modelId="{12F750B5-27D4-4594-A4FD-65A9FF1CFB2A}" type="parTrans" cxnId="{3CF8BEF9-3C74-48B0-8A98-16C16E338D1A}">
      <dgm:prSet/>
      <dgm:spPr/>
      <dgm:t>
        <a:bodyPr/>
        <a:lstStyle/>
        <a:p>
          <a:endParaRPr lang="en-US"/>
        </a:p>
      </dgm:t>
    </dgm:pt>
    <dgm:pt modelId="{942CA0AB-07E9-416D-AE90-503E73633200}" type="sibTrans" cxnId="{3CF8BEF9-3C74-48B0-8A98-16C16E338D1A}">
      <dgm:prSet/>
      <dgm:spPr/>
      <dgm:t>
        <a:bodyPr/>
        <a:lstStyle/>
        <a:p>
          <a:endParaRPr lang="en-US"/>
        </a:p>
      </dgm:t>
    </dgm:pt>
    <dgm:pt modelId="{8FC4B15D-A27A-437E-A0A5-953E5F503B06}">
      <dgm:prSet/>
      <dgm:spPr/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US" dirty="0" smtClean="0"/>
            <a:t>Centralized control can reduce intelligence from those working most directly with emerging issues and delay response</a:t>
          </a:r>
          <a:endParaRPr lang="en-US" dirty="0"/>
        </a:p>
      </dgm:t>
    </dgm:pt>
    <dgm:pt modelId="{30E99476-F7D1-4675-A1D6-853F607880ED}" type="parTrans" cxnId="{7153A683-794A-4A6F-B58F-42597DF0B4C9}">
      <dgm:prSet/>
      <dgm:spPr/>
      <dgm:t>
        <a:bodyPr/>
        <a:lstStyle/>
        <a:p>
          <a:endParaRPr lang="en-US"/>
        </a:p>
      </dgm:t>
    </dgm:pt>
    <dgm:pt modelId="{871BA58A-11A6-46D1-84A6-8C3839A4C5C9}" type="sibTrans" cxnId="{7153A683-794A-4A6F-B58F-42597DF0B4C9}">
      <dgm:prSet/>
      <dgm:spPr/>
      <dgm:t>
        <a:bodyPr/>
        <a:lstStyle/>
        <a:p>
          <a:endParaRPr lang="en-US"/>
        </a:p>
      </dgm:t>
    </dgm:pt>
    <dgm:pt modelId="{699442D6-7F15-462D-A5FE-09D79E055E63}">
      <dgm:prSet/>
      <dgm:spPr/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US" dirty="0" smtClean="0"/>
            <a:t>The more we try to control a system, the more we risk reducing resilience</a:t>
          </a:r>
          <a:endParaRPr lang="en-US" dirty="0"/>
        </a:p>
      </dgm:t>
    </dgm:pt>
    <dgm:pt modelId="{8F595499-20FE-4305-AD82-A4BE6808ABDE}" type="parTrans" cxnId="{ADA7A753-5E04-4AA9-90B2-274E63CCCCDA}">
      <dgm:prSet/>
      <dgm:spPr/>
      <dgm:t>
        <a:bodyPr/>
        <a:lstStyle/>
        <a:p>
          <a:endParaRPr lang="en-US"/>
        </a:p>
      </dgm:t>
    </dgm:pt>
    <dgm:pt modelId="{CA522B6B-6A6B-4208-91F6-006BA1131599}" type="sibTrans" cxnId="{ADA7A753-5E04-4AA9-90B2-274E63CCCCDA}">
      <dgm:prSet/>
      <dgm:spPr/>
      <dgm:t>
        <a:bodyPr/>
        <a:lstStyle/>
        <a:p>
          <a:endParaRPr lang="en-US"/>
        </a:p>
      </dgm:t>
    </dgm:pt>
    <dgm:pt modelId="{5D714924-7899-4F8A-87E9-C5FBBEA2A5CD}">
      <dgm:prSet/>
      <dgm:spPr/>
      <dgm:t>
        <a:bodyPr/>
        <a:lstStyle/>
        <a:p>
          <a:pPr rtl="0"/>
          <a:endParaRPr lang="en-US" dirty="0"/>
        </a:p>
      </dgm:t>
    </dgm:pt>
    <dgm:pt modelId="{F5A84C4B-323E-4822-9671-D89EA9A7701E}" type="parTrans" cxnId="{2ED17CED-D028-4B73-BE09-F2D342E54E47}">
      <dgm:prSet/>
      <dgm:spPr/>
      <dgm:t>
        <a:bodyPr/>
        <a:lstStyle/>
        <a:p>
          <a:endParaRPr lang="en-US"/>
        </a:p>
      </dgm:t>
    </dgm:pt>
    <dgm:pt modelId="{D5840AE6-DF15-4064-81C8-93D1429F53FC}" type="sibTrans" cxnId="{2ED17CED-D028-4B73-BE09-F2D342E54E47}">
      <dgm:prSet/>
      <dgm:spPr/>
      <dgm:t>
        <a:bodyPr/>
        <a:lstStyle/>
        <a:p>
          <a:endParaRPr lang="en-US"/>
        </a:p>
      </dgm:t>
    </dgm:pt>
    <dgm:pt modelId="{EC784E5D-2047-4C4D-9AFB-C06F3C7FF1C3}">
      <dgm:prSet/>
      <dgm:spPr/>
      <dgm:t>
        <a:bodyPr/>
        <a:lstStyle/>
        <a:p>
          <a:pPr rtl="0"/>
          <a:endParaRPr lang="en-US" dirty="0"/>
        </a:p>
      </dgm:t>
    </dgm:pt>
    <dgm:pt modelId="{5E751889-6B89-4737-9A3B-7158BC8352DA}" type="parTrans" cxnId="{B6F2C037-8762-4202-90E3-D047B0CBD38C}">
      <dgm:prSet/>
      <dgm:spPr/>
      <dgm:t>
        <a:bodyPr/>
        <a:lstStyle/>
        <a:p>
          <a:endParaRPr lang="en-US"/>
        </a:p>
      </dgm:t>
    </dgm:pt>
    <dgm:pt modelId="{3935EF29-B6DB-4858-98AF-E7E721104895}" type="sibTrans" cxnId="{B6F2C037-8762-4202-90E3-D047B0CBD38C}">
      <dgm:prSet/>
      <dgm:spPr/>
      <dgm:t>
        <a:bodyPr/>
        <a:lstStyle/>
        <a:p>
          <a:endParaRPr lang="en-US"/>
        </a:p>
      </dgm:t>
    </dgm:pt>
    <dgm:pt modelId="{76DFD5E1-F83F-4779-8CE1-D42DFBDC4FCD}">
      <dgm:prSet/>
      <dgm:spPr/>
      <dgm:t>
        <a:bodyPr/>
        <a:lstStyle/>
        <a:p>
          <a:pPr rtl="0"/>
          <a:r>
            <a:rPr lang="en-US" dirty="0" smtClean="0"/>
            <a:t>Self-organization</a:t>
          </a:r>
          <a:endParaRPr lang="en-US" dirty="0"/>
        </a:p>
      </dgm:t>
    </dgm:pt>
    <dgm:pt modelId="{60A263ED-5EB4-43F4-8077-A3FFC51799B5}" type="parTrans" cxnId="{BDADE71E-4984-4AF8-8564-FFCBF4F68658}">
      <dgm:prSet/>
      <dgm:spPr/>
      <dgm:t>
        <a:bodyPr/>
        <a:lstStyle/>
        <a:p>
          <a:endParaRPr lang="en-US"/>
        </a:p>
      </dgm:t>
    </dgm:pt>
    <dgm:pt modelId="{689D1CFF-6F99-482E-B4CA-88FCDEB70C0B}" type="sibTrans" cxnId="{BDADE71E-4984-4AF8-8564-FFCBF4F68658}">
      <dgm:prSet/>
      <dgm:spPr/>
      <dgm:t>
        <a:bodyPr/>
        <a:lstStyle/>
        <a:p>
          <a:endParaRPr lang="en-US"/>
        </a:p>
      </dgm:t>
    </dgm:pt>
    <dgm:pt modelId="{83DF853C-EC7C-4CBE-AEBC-C9B449AEDEA5}">
      <dgm:prSet/>
      <dgm:spPr/>
      <dgm:t>
        <a:bodyPr/>
        <a:lstStyle/>
        <a:p>
          <a:pPr rtl="0"/>
          <a:endParaRPr lang="en-US" dirty="0"/>
        </a:p>
      </dgm:t>
    </dgm:pt>
    <dgm:pt modelId="{AF9A3363-0213-4530-8E36-8732DB24CB8E}" type="parTrans" cxnId="{3386B311-38AB-4E80-B5B0-5EC0E6C5AC33}">
      <dgm:prSet/>
      <dgm:spPr/>
      <dgm:t>
        <a:bodyPr/>
        <a:lstStyle/>
        <a:p>
          <a:endParaRPr lang="en-US"/>
        </a:p>
      </dgm:t>
    </dgm:pt>
    <dgm:pt modelId="{D4636662-ABB0-4D81-A03E-B3972F382884}" type="sibTrans" cxnId="{3386B311-38AB-4E80-B5B0-5EC0E6C5AC33}">
      <dgm:prSet/>
      <dgm:spPr/>
      <dgm:t>
        <a:bodyPr/>
        <a:lstStyle/>
        <a:p>
          <a:endParaRPr lang="en-US"/>
        </a:p>
      </dgm:t>
    </dgm:pt>
    <dgm:pt modelId="{FB63F650-A2EC-4B9E-BC10-CFD2B83B956B}">
      <dgm:prSet/>
      <dgm:spPr/>
      <dgm:t>
        <a:bodyPr/>
        <a:lstStyle/>
        <a:p>
          <a:pPr rtl="0"/>
          <a:endParaRPr lang="en-US" dirty="0"/>
        </a:p>
      </dgm:t>
    </dgm:pt>
    <dgm:pt modelId="{97326C30-C3CB-4878-A1B3-A0568AD0BC10}" type="parTrans" cxnId="{C42E3F25-B96B-4BB7-9164-2BCB5CA99665}">
      <dgm:prSet/>
      <dgm:spPr/>
      <dgm:t>
        <a:bodyPr/>
        <a:lstStyle/>
        <a:p>
          <a:endParaRPr lang="en-US"/>
        </a:p>
      </dgm:t>
    </dgm:pt>
    <dgm:pt modelId="{4846EC75-D376-4074-9861-06B15066EF4A}" type="sibTrans" cxnId="{C42E3F25-B96B-4BB7-9164-2BCB5CA99665}">
      <dgm:prSet/>
      <dgm:spPr/>
      <dgm:t>
        <a:bodyPr/>
        <a:lstStyle/>
        <a:p>
          <a:endParaRPr lang="en-US"/>
        </a:p>
      </dgm:t>
    </dgm:pt>
    <dgm:pt modelId="{7230BBD6-3B19-4D76-B338-000AE1BD5D95}">
      <dgm:prSet/>
      <dgm:spPr/>
      <dgm:t>
        <a:bodyPr/>
        <a:lstStyle/>
        <a:p>
          <a:pPr rtl="0"/>
          <a:endParaRPr lang="en-US" dirty="0"/>
        </a:p>
      </dgm:t>
    </dgm:pt>
    <dgm:pt modelId="{5F89A44B-E38A-435F-8566-D39E81A494C2}" type="parTrans" cxnId="{3942789D-AAFF-4F4F-81CE-EFAE0438251D}">
      <dgm:prSet/>
      <dgm:spPr/>
      <dgm:t>
        <a:bodyPr/>
        <a:lstStyle/>
        <a:p>
          <a:endParaRPr lang="en-US"/>
        </a:p>
      </dgm:t>
    </dgm:pt>
    <dgm:pt modelId="{6D33B6F7-5875-4F2F-868C-301A44F6AF22}" type="sibTrans" cxnId="{3942789D-AAFF-4F4F-81CE-EFAE0438251D}">
      <dgm:prSet/>
      <dgm:spPr/>
      <dgm:t>
        <a:bodyPr/>
        <a:lstStyle/>
        <a:p>
          <a:endParaRPr lang="en-US"/>
        </a:p>
      </dgm:t>
    </dgm:pt>
    <dgm:pt modelId="{41AD8C8A-9366-4F12-B5F2-3400E8CEA355}">
      <dgm:prSet/>
      <dgm:spPr/>
      <dgm:t>
        <a:bodyPr/>
        <a:lstStyle/>
        <a:p>
          <a:pPr rtl="0"/>
          <a:r>
            <a:rPr lang="en-US" dirty="0" smtClean="0"/>
            <a:t>Tight feedbacks (effective two-way information flows)</a:t>
          </a:r>
          <a:endParaRPr lang="en-US" dirty="0"/>
        </a:p>
      </dgm:t>
    </dgm:pt>
    <dgm:pt modelId="{E3D78B05-254B-4403-959A-CCD3DCB4ABE1}" type="parTrans" cxnId="{F115BDEB-FACB-4CAB-B621-DF9BE507739D}">
      <dgm:prSet/>
      <dgm:spPr/>
      <dgm:t>
        <a:bodyPr/>
        <a:lstStyle/>
        <a:p>
          <a:endParaRPr lang="en-US"/>
        </a:p>
      </dgm:t>
    </dgm:pt>
    <dgm:pt modelId="{F865273B-CF6F-440D-B59B-9C11D5C03003}" type="sibTrans" cxnId="{F115BDEB-FACB-4CAB-B621-DF9BE507739D}">
      <dgm:prSet/>
      <dgm:spPr/>
      <dgm:t>
        <a:bodyPr/>
        <a:lstStyle/>
        <a:p>
          <a:endParaRPr lang="en-US"/>
        </a:p>
      </dgm:t>
    </dgm:pt>
    <dgm:pt modelId="{CAE26A35-97DF-480B-996B-231BBA2222C3}" type="pres">
      <dgm:prSet presAssocID="{676CD09C-68AD-4157-8BE1-680D227F2744}" presName="Name0" presStyleCnt="0">
        <dgm:presLayoutVars>
          <dgm:dir/>
          <dgm:animLvl val="lvl"/>
          <dgm:resizeHandles val="exact"/>
        </dgm:presLayoutVars>
      </dgm:prSet>
      <dgm:spPr/>
    </dgm:pt>
    <dgm:pt modelId="{D0BFC215-FFA5-4FC9-815B-726F6C215413}" type="pres">
      <dgm:prSet presAssocID="{6175D1D2-E5AA-4F85-97D5-37570DAAA194}" presName="composite" presStyleCnt="0"/>
      <dgm:spPr/>
    </dgm:pt>
    <dgm:pt modelId="{FF2685F9-B4E7-42CD-9E55-2CE7A4ACED4B}" type="pres">
      <dgm:prSet presAssocID="{6175D1D2-E5AA-4F85-97D5-37570DAAA19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E0FA5F2C-1031-4F6C-9949-88D99FE9A7C8}" type="pres">
      <dgm:prSet presAssocID="{6175D1D2-E5AA-4F85-97D5-37570DAAA19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844731-CF13-412E-B709-EE881DE97198}" type="pres">
      <dgm:prSet presAssocID="{D5856BC9-D239-4FCB-8045-F83426BE850D}" presName="space" presStyleCnt="0"/>
      <dgm:spPr/>
    </dgm:pt>
    <dgm:pt modelId="{6AF2F5FA-8FC3-4780-AF03-45F9FB55609B}" type="pres">
      <dgm:prSet presAssocID="{1DA3F67C-9BE4-4EA0-9B98-8B8DD4390FFD}" presName="composite" presStyleCnt="0"/>
      <dgm:spPr/>
    </dgm:pt>
    <dgm:pt modelId="{C3E2FA03-2DDF-4A12-93D8-8F7920FAFADE}" type="pres">
      <dgm:prSet presAssocID="{1DA3F67C-9BE4-4EA0-9B98-8B8DD4390FF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9D9F83C-CAB1-4F56-B0DA-2A201A26B0EE}" type="pres">
      <dgm:prSet presAssocID="{1DA3F67C-9BE4-4EA0-9B98-8B8DD4390FFD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0912A075-ED31-4B91-ADEB-ADF88C5D9201}" srcId="{6175D1D2-E5AA-4F85-97D5-37570DAAA194}" destId="{49AC3833-70BB-4DB3-A97F-0114A0FEE71D}" srcOrd="0" destOrd="0" parTransId="{78198BEB-8E51-4076-9AC0-A741E80980D9}" sibTransId="{A3DFF75C-E4B1-4A0F-B3A5-515897FE3FFB}"/>
    <dgm:cxn modelId="{C42E3F25-B96B-4BB7-9164-2BCB5CA99665}" srcId="{6175D1D2-E5AA-4F85-97D5-37570DAAA194}" destId="{FB63F650-A2EC-4B9E-BC10-CFD2B83B956B}" srcOrd="3" destOrd="0" parTransId="{97326C30-C3CB-4878-A1B3-A0568AD0BC10}" sibTransId="{4846EC75-D376-4074-9861-06B15066EF4A}"/>
    <dgm:cxn modelId="{5BAF057A-BB35-4460-AF9C-BBDCA5EA6CC1}" type="presOf" srcId="{76DFD5E1-F83F-4779-8CE1-D42DFBDC4FCD}" destId="{E0FA5F2C-1031-4F6C-9949-88D99FE9A7C8}" srcOrd="0" destOrd="8" presId="urn:microsoft.com/office/officeart/2005/8/layout/hList1"/>
    <dgm:cxn modelId="{ADA7A753-5E04-4AA9-90B2-274E63CCCCDA}" srcId="{1DA3F67C-9BE4-4EA0-9B98-8B8DD4390FFD}" destId="{699442D6-7F15-462D-A5FE-09D79E055E63}" srcOrd="3" destOrd="0" parTransId="{8F595499-20FE-4305-AD82-A4BE6808ABDE}" sibTransId="{CA522B6B-6A6B-4208-91F6-006BA1131599}"/>
    <dgm:cxn modelId="{0405042C-DF66-4314-B4D5-73DE4C76C3BB}" srcId="{6175D1D2-E5AA-4F85-97D5-37570DAAA194}" destId="{5CBD5A22-275E-460C-B15C-C09B60560D17}" srcOrd="2" destOrd="0" parTransId="{75637023-032F-4CA5-81B0-7CF434103D7F}" sibTransId="{6D864EC6-39BC-4BBC-9FFE-04E00C8C073B}"/>
    <dgm:cxn modelId="{58B55B1C-7695-400B-B281-37382507B6EF}" srcId="{676CD09C-68AD-4157-8BE1-680D227F2744}" destId="{6175D1D2-E5AA-4F85-97D5-37570DAAA194}" srcOrd="0" destOrd="0" parTransId="{69FDF630-9DD6-4803-9750-3B44F3218AA2}" sibTransId="{D5856BC9-D239-4FCB-8045-F83426BE850D}"/>
    <dgm:cxn modelId="{030DA077-BB64-47CB-9A7B-23B76F198AAA}" type="presOf" srcId="{5D714924-7899-4F8A-87E9-C5FBBEA2A5CD}" destId="{E0FA5F2C-1031-4F6C-9949-88D99FE9A7C8}" srcOrd="0" destOrd="6" presId="urn:microsoft.com/office/officeart/2005/8/layout/hList1"/>
    <dgm:cxn modelId="{1DE845A8-9977-45C0-B31B-5501954AA171}" type="presOf" srcId="{41AD8C8A-9366-4F12-B5F2-3400E8CEA355}" destId="{E0FA5F2C-1031-4F6C-9949-88D99FE9A7C8}" srcOrd="0" destOrd="5" presId="urn:microsoft.com/office/officeart/2005/8/layout/hList1"/>
    <dgm:cxn modelId="{BDADE71E-4984-4AF8-8564-FFCBF4F68658}" srcId="{6175D1D2-E5AA-4F85-97D5-37570DAAA194}" destId="{76DFD5E1-F83F-4779-8CE1-D42DFBDC4FCD}" srcOrd="8" destOrd="0" parTransId="{60A263ED-5EB4-43F4-8077-A3FFC51799B5}" sibTransId="{689D1CFF-6F99-482E-B4CA-88FCDEB70C0B}"/>
    <dgm:cxn modelId="{F115BDEB-FACB-4CAB-B621-DF9BE507739D}" srcId="{6175D1D2-E5AA-4F85-97D5-37570DAAA194}" destId="{41AD8C8A-9366-4F12-B5F2-3400E8CEA355}" srcOrd="5" destOrd="0" parTransId="{E3D78B05-254B-4403-959A-CCD3DCB4ABE1}" sibTransId="{F865273B-CF6F-440D-B59B-9C11D5C03003}"/>
    <dgm:cxn modelId="{CF827405-4DA7-4DD5-B42E-A1530CBCCECA}" srcId="{676CD09C-68AD-4157-8BE1-680D227F2744}" destId="{1DA3F67C-9BE4-4EA0-9B98-8B8DD4390FFD}" srcOrd="1" destOrd="0" parTransId="{04336B38-D697-4890-8981-A2F67967ECD5}" sibTransId="{7FFF019C-CDFD-4B85-90D8-E3378F32FCF2}"/>
    <dgm:cxn modelId="{3386B311-38AB-4E80-B5B0-5EC0E6C5AC33}" srcId="{6175D1D2-E5AA-4F85-97D5-37570DAAA194}" destId="{83DF853C-EC7C-4CBE-AEBC-C9B449AEDEA5}" srcOrd="1" destOrd="0" parTransId="{AF9A3363-0213-4530-8E36-8732DB24CB8E}" sibTransId="{D4636662-ABB0-4D81-A03E-B3972F382884}"/>
    <dgm:cxn modelId="{BFCC9CB0-11E5-4787-90C7-B91C4AB5CFB2}" type="presOf" srcId="{BFE68DBF-460D-405F-B383-2AB6A75DF3DE}" destId="{69D9F83C-CAB1-4F56-B0DA-2A201A26B0EE}" srcOrd="0" destOrd="1" presId="urn:microsoft.com/office/officeart/2005/8/layout/hList1"/>
    <dgm:cxn modelId="{8630AA2F-C268-4575-89EC-3D3E138CCD30}" type="presOf" srcId="{7230BBD6-3B19-4D76-B338-000AE1BD5D95}" destId="{E0FA5F2C-1031-4F6C-9949-88D99FE9A7C8}" srcOrd="0" destOrd="4" presId="urn:microsoft.com/office/officeart/2005/8/layout/hList1"/>
    <dgm:cxn modelId="{D15ADC20-F17A-41C1-A39F-27462E4DC5EE}" type="presOf" srcId="{1DA3F67C-9BE4-4EA0-9B98-8B8DD4390FFD}" destId="{C3E2FA03-2DDF-4A12-93D8-8F7920FAFADE}" srcOrd="0" destOrd="0" presId="urn:microsoft.com/office/officeart/2005/8/layout/hList1"/>
    <dgm:cxn modelId="{E22AC292-BA30-441C-9400-8B9CF12CE078}" type="presOf" srcId="{8FC4B15D-A27A-437E-A0A5-953E5F503B06}" destId="{69D9F83C-CAB1-4F56-B0DA-2A201A26B0EE}" srcOrd="0" destOrd="2" presId="urn:microsoft.com/office/officeart/2005/8/layout/hList1"/>
    <dgm:cxn modelId="{26B64CC0-F1B5-47E0-803B-44C382017829}" type="presOf" srcId="{83DF853C-EC7C-4CBE-AEBC-C9B449AEDEA5}" destId="{E0FA5F2C-1031-4F6C-9949-88D99FE9A7C8}" srcOrd="0" destOrd="1" presId="urn:microsoft.com/office/officeart/2005/8/layout/hList1"/>
    <dgm:cxn modelId="{14836A6B-F7C7-4FC4-BE74-6F3901DB573F}" type="presOf" srcId="{8EBF57EA-727E-4F6A-9C38-2F246D2EC45C}" destId="{69D9F83C-CAB1-4F56-B0DA-2A201A26B0EE}" srcOrd="0" destOrd="0" presId="urn:microsoft.com/office/officeart/2005/8/layout/hList1"/>
    <dgm:cxn modelId="{2ED17CED-D028-4B73-BE09-F2D342E54E47}" srcId="{6175D1D2-E5AA-4F85-97D5-37570DAAA194}" destId="{5D714924-7899-4F8A-87E9-C5FBBEA2A5CD}" srcOrd="6" destOrd="0" parTransId="{F5A84C4B-323E-4822-9671-D89EA9A7701E}" sibTransId="{D5840AE6-DF15-4064-81C8-93D1429F53FC}"/>
    <dgm:cxn modelId="{0BE49A44-D115-4456-8A7E-3701CA045832}" type="presOf" srcId="{699442D6-7F15-462D-A5FE-09D79E055E63}" destId="{69D9F83C-CAB1-4F56-B0DA-2A201A26B0EE}" srcOrd="0" destOrd="3" presId="urn:microsoft.com/office/officeart/2005/8/layout/hList1"/>
    <dgm:cxn modelId="{7153A683-794A-4A6F-B58F-42597DF0B4C9}" srcId="{1DA3F67C-9BE4-4EA0-9B98-8B8DD4390FFD}" destId="{8FC4B15D-A27A-437E-A0A5-953E5F503B06}" srcOrd="2" destOrd="0" parTransId="{30E99476-F7D1-4675-A1D6-853F607880ED}" sibTransId="{871BA58A-11A6-46D1-84A6-8C3839A4C5C9}"/>
    <dgm:cxn modelId="{A3AF0179-EAC5-41AD-B94E-0267D56C06BF}" type="presOf" srcId="{FB63F650-A2EC-4B9E-BC10-CFD2B83B956B}" destId="{E0FA5F2C-1031-4F6C-9949-88D99FE9A7C8}" srcOrd="0" destOrd="3" presId="urn:microsoft.com/office/officeart/2005/8/layout/hList1"/>
    <dgm:cxn modelId="{FECB0395-364A-40D1-BC1F-B1488A5FBDB8}" type="presOf" srcId="{6175D1D2-E5AA-4F85-97D5-37570DAAA194}" destId="{FF2685F9-B4E7-42CD-9E55-2CE7A4ACED4B}" srcOrd="0" destOrd="0" presId="urn:microsoft.com/office/officeart/2005/8/layout/hList1"/>
    <dgm:cxn modelId="{60C34D40-4F67-4790-93A1-E1ECE5C5823F}" type="presOf" srcId="{5CBD5A22-275E-460C-B15C-C09B60560D17}" destId="{E0FA5F2C-1031-4F6C-9949-88D99FE9A7C8}" srcOrd="0" destOrd="2" presId="urn:microsoft.com/office/officeart/2005/8/layout/hList1"/>
    <dgm:cxn modelId="{3CF8BEF9-3C74-48B0-8A98-16C16E338D1A}" srcId="{1DA3F67C-9BE4-4EA0-9B98-8B8DD4390FFD}" destId="{BFE68DBF-460D-405F-B383-2AB6A75DF3DE}" srcOrd="1" destOrd="0" parTransId="{12F750B5-27D4-4594-A4FD-65A9FF1CFB2A}" sibTransId="{942CA0AB-07E9-416D-AE90-503E73633200}"/>
    <dgm:cxn modelId="{05D8DE26-DB4F-4E2C-AD7C-1DAAEA3B9647}" type="presOf" srcId="{676CD09C-68AD-4157-8BE1-680D227F2744}" destId="{CAE26A35-97DF-480B-996B-231BBA2222C3}" srcOrd="0" destOrd="0" presId="urn:microsoft.com/office/officeart/2005/8/layout/hList1"/>
    <dgm:cxn modelId="{3D70B4FC-5256-4CA6-B1D1-4276F9B4CAD9}" type="presOf" srcId="{49AC3833-70BB-4DB3-A97F-0114A0FEE71D}" destId="{E0FA5F2C-1031-4F6C-9949-88D99FE9A7C8}" srcOrd="0" destOrd="0" presId="urn:microsoft.com/office/officeart/2005/8/layout/hList1"/>
    <dgm:cxn modelId="{184F0132-25DF-4FD9-BD07-9A55E67CCD00}" srcId="{1DA3F67C-9BE4-4EA0-9B98-8B8DD4390FFD}" destId="{8EBF57EA-727E-4F6A-9C38-2F246D2EC45C}" srcOrd="0" destOrd="0" parTransId="{52EF6F1C-B5CD-42B6-80F0-9026A5DEB8BE}" sibTransId="{366BB8E3-9ECC-4DB9-8BA9-DC52FB579984}"/>
    <dgm:cxn modelId="{B6F2C037-8762-4202-90E3-D047B0CBD38C}" srcId="{6175D1D2-E5AA-4F85-97D5-37570DAAA194}" destId="{EC784E5D-2047-4C4D-9AFB-C06F3C7FF1C3}" srcOrd="7" destOrd="0" parTransId="{5E751889-6B89-4737-9A3B-7158BC8352DA}" sibTransId="{3935EF29-B6DB-4858-98AF-E7E721104895}"/>
    <dgm:cxn modelId="{3942789D-AAFF-4F4F-81CE-EFAE0438251D}" srcId="{6175D1D2-E5AA-4F85-97D5-37570DAAA194}" destId="{7230BBD6-3B19-4D76-B338-000AE1BD5D95}" srcOrd="4" destOrd="0" parTransId="{5F89A44B-E38A-435F-8566-D39E81A494C2}" sibTransId="{6D33B6F7-5875-4F2F-868C-301A44F6AF22}"/>
    <dgm:cxn modelId="{D800124C-79A9-44E0-8586-FFAE03EC89D4}" type="presOf" srcId="{EC784E5D-2047-4C4D-9AFB-C06F3C7FF1C3}" destId="{E0FA5F2C-1031-4F6C-9949-88D99FE9A7C8}" srcOrd="0" destOrd="7" presId="urn:microsoft.com/office/officeart/2005/8/layout/hList1"/>
    <dgm:cxn modelId="{BDE48441-B546-4B6B-BC13-18E8E83E5E89}" type="presParOf" srcId="{CAE26A35-97DF-480B-996B-231BBA2222C3}" destId="{D0BFC215-FFA5-4FC9-815B-726F6C215413}" srcOrd="0" destOrd="0" presId="urn:microsoft.com/office/officeart/2005/8/layout/hList1"/>
    <dgm:cxn modelId="{B8BC892D-29F0-43CA-99C5-D4DEBB594825}" type="presParOf" srcId="{D0BFC215-FFA5-4FC9-815B-726F6C215413}" destId="{FF2685F9-B4E7-42CD-9E55-2CE7A4ACED4B}" srcOrd="0" destOrd="0" presId="urn:microsoft.com/office/officeart/2005/8/layout/hList1"/>
    <dgm:cxn modelId="{817686D0-6C48-45F5-B97B-141074C237DD}" type="presParOf" srcId="{D0BFC215-FFA5-4FC9-815B-726F6C215413}" destId="{E0FA5F2C-1031-4F6C-9949-88D99FE9A7C8}" srcOrd="1" destOrd="0" presId="urn:microsoft.com/office/officeart/2005/8/layout/hList1"/>
    <dgm:cxn modelId="{278C915C-ADD5-4892-A91C-DF0FA09E4416}" type="presParOf" srcId="{CAE26A35-97DF-480B-996B-231BBA2222C3}" destId="{18844731-CF13-412E-B709-EE881DE97198}" srcOrd="1" destOrd="0" presId="urn:microsoft.com/office/officeart/2005/8/layout/hList1"/>
    <dgm:cxn modelId="{2D2377E3-C98B-4FC1-A973-52C153905657}" type="presParOf" srcId="{CAE26A35-97DF-480B-996B-231BBA2222C3}" destId="{6AF2F5FA-8FC3-4780-AF03-45F9FB55609B}" srcOrd="2" destOrd="0" presId="urn:microsoft.com/office/officeart/2005/8/layout/hList1"/>
    <dgm:cxn modelId="{1C9BBE1C-7BFA-4837-A065-29BF0B2D0522}" type="presParOf" srcId="{6AF2F5FA-8FC3-4780-AF03-45F9FB55609B}" destId="{C3E2FA03-2DDF-4A12-93D8-8F7920FAFADE}" srcOrd="0" destOrd="0" presId="urn:microsoft.com/office/officeart/2005/8/layout/hList1"/>
    <dgm:cxn modelId="{AE982550-6FFC-44BA-A1D0-3BDC338F9720}" type="presParOf" srcId="{6AF2F5FA-8FC3-4780-AF03-45F9FB55609B}" destId="{69D9F83C-CAB1-4F56-B0DA-2A201A26B0EE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FDB85-6DF9-4D33-81FD-5B41329DCFC4}" type="datetimeFigureOut">
              <a:rPr lang="en-US" smtClean="0"/>
              <a:pPr/>
              <a:t>7/21/2012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B9218-9AE6-468E-83B1-B62E5D7CA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9218-9AE6-468E-83B1-B62E5D7CA0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9218-9AE6-468E-83B1-B62E5D7CA07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9218-9AE6-468E-83B1-B62E5D7CA07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B6F3-D8AC-400F-BE99-55FB8AF246D8}" type="datetime1">
              <a:rPr lang="en-US" smtClean="0"/>
              <a:t>7/23/2012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27B1C-9DDC-479C-8C00-C0B7191B1E7A}" type="datetime1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668D-9FF1-4584-9CE7-2223634926CA}" type="datetime1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41DC9-DC17-4178-BADF-878373451C4F}" type="datetime1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53F1-2ACC-44B9-980D-AEE25245CA0B}" type="datetime1">
              <a:rPr lang="en-US" smtClean="0"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2227-A195-4D90-869B-B18E5A0AD521}" type="datetime1">
              <a:rPr lang="en-US" smtClean="0"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32173-9578-47D6-A928-6EA07752725B}" type="datetime1">
              <a:rPr lang="en-US" smtClean="0"/>
              <a:t>7/23/2012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9D644-85B3-4376-A6E8-50CC7C6DCBAC}" type="datetime1">
              <a:rPr lang="en-US" smtClean="0"/>
              <a:t>7/23/2012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89D5-7471-422A-82C2-16E4D6A9D9FF}" type="datetime1">
              <a:rPr lang="en-US" smtClean="0"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FA4DA-2B32-4FDB-9065-86DC136EBBA2}" type="datetime1">
              <a:rPr lang="en-US" smtClean="0"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15DD-8A34-48EE-942E-38026059FCE9}" type="datetime1">
              <a:rPr lang="en-US" smtClean="0"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019B79-865F-4359-A161-56B2B9C0A452}" type="datetime1">
              <a:rPr lang="en-US" smtClean="0"/>
              <a:t>7/23/2012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23 July 2012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6AFE39-C26C-4134-A3E4-3BCAF8C89AB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8848" cy="9906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Genesis of Climate Resilient </a:t>
            </a:r>
            <a:r>
              <a:rPr lang="en-US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Highlands </a:t>
            </a:r>
            <a:r>
              <a:rPr lang="en-US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Transformation</a:t>
            </a:r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400" i="1" dirty="0" err="1" smtClean="0">
                <a:solidFill>
                  <a:srgbClr val="008000"/>
                </a:solidFill>
                <a:latin typeface="Segoe Script" pitchFamily="34" charset="0"/>
              </a:rPr>
              <a:t>Kelali</a:t>
            </a: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 </a:t>
            </a:r>
            <a:r>
              <a:rPr lang="en-US" sz="2400" i="1" dirty="0" err="1" smtClean="0">
                <a:solidFill>
                  <a:srgbClr val="008000"/>
                </a:solidFill>
                <a:latin typeface="Segoe Script" pitchFamily="34" charset="0"/>
              </a:rPr>
              <a:t>Adhana</a:t>
            </a: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 (PhD) 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Director General </a:t>
            </a:r>
          </a:p>
          <a:p>
            <a:pPr algn="ctr">
              <a:buNone/>
            </a:pPr>
            <a:r>
              <a:rPr lang="en-US" sz="2400" i="1" dirty="0" err="1" smtClean="0">
                <a:solidFill>
                  <a:srgbClr val="008000"/>
                </a:solidFill>
                <a:latin typeface="Segoe Script" pitchFamily="34" charset="0"/>
              </a:rPr>
              <a:t>Tigray</a:t>
            </a: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 Science and Technology Agency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r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July 23, </a:t>
            </a:r>
            <a:r>
              <a:rPr lang="en-US" sz="2000" dirty="0" smtClean="0">
                <a:solidFill>
                  <a:srgbClr val="0000CC"/>
                </a:solidFill>
              </a:rPr>
              <a:t>2012</a:t>
            </a:r>
          </a:p>
          <a:p>
            <a:pPr algn="r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Addis Ababa</a:t>
            </a:r>
            <a:r>
              <a:rPr lang="en-US" sz="2000" dirty="0" smtClean="0">
                <a:solidFill>
                  <a:srgbClr val="0000CC"/>
                </a:solidFill>
              </a:rPr>
              <a:t>, </a:t>
            </a:r>
            <a:r>
              <a:rPr lang="en-US" sz="2000" dirty="0" smtClean="0">
                <a:solidFill>
                  <a:srgbClr val="0000CC"/>
                </a:solidFill>
              </a:rPr>
              <a:t>Ethiopia</a:t>
            </a:r>
          </a:p>
          <a:p>
            <a:pPr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Policy Options on Climate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Change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rgbClr val="0000CC"/>
                </a:solidFill>
              </a:rPr>
              <a:t>Confronting the challenges </a:t>
            </a:r>
            <a:endParaRPr lang="en-US" sz="2800" dirty="0" smtClean="0">
              <a:solidFill>
                <a:srgbClr val="0000CC"/>
              </a:solidFill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C</a:t>
            </a:r>
            <a:r>
              <a:rPr lang="en-US" sz="2800" dirty="0" smtClean="0"/>
              <a:t>ommunities </a:t>
            </a:r>
            <a:r>
              <a:rPr lang="en-US" sz="2800" dirty="0" smtClean="0"/>
              <a:t>are uprooted and forced to migrate as a consequence of extreme weather </a:t>
            </a:r>
            <a:r>
              <a:rPr lang="en-US" sz="2800" dirty="0" smtClean="0"/>
              <a:t>events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600" dirty="0" smtClean="0"/>
              <a:t>M</a:t>
            </a:r>
            <a:r>
              <a:rPr lang="en-US" sz="2600" dirty="0" smtClean="0"/>
              <a:t>itigate risks </a:t>
            </a:r>
            <a:r>
              <a:rPr lang="en-US" sz="2600" dirty="0" smtClean="0"/>
              <a:t>and </a:t>
            </a:r>
            <a:r>
              <a:rPr lang="en-US" sz="2600" dirty="0" smtClean="0"/>
              <a:t>create opportunities </a:t>
            </a:r>
            <a:r>
              <a:rPr lang="en-US" sz="2600" dirty="0" smtClean="0"/>
              <a:t>for affected people</a:t>
            </a:r>
            <a:r>
              <a:rPr lang="en-US" dirty="0" smtClean="0"/>
              <a:t>.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R</a:t>
            </a:r>
            <a:r>
              <a:rPr lang="en-US" sz="2800" dirty="0" smtClean="0"/>
              <a:t>educe </a:t>
            </a:r>
            <a:r>
              <a:rPr lang="en-US" sz="2800" dirty="0" smtClean="0"/>
              <a:t>human suffering and economic </a:t>
            </a:r>
            <a:r>
              <a:rPr lang="en-US" sz="2800" dirty="0" smtClean="0"/>
              <a:t>loss: including those living </a:t>
            </a:r>
            <a:r>
              <a:rPr lang="en-US" sz="2800" dirty="0" smtClean="0"/>
              <a:t>in precarious </a:t>
            </a:r>
            <a:r>
              <a:rPr lang="en-US" sz="2800" dirty="0" smtClean="0"/>
              <a:t>locations (highlands)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 Provide better access/chance </a:t>
            </a:r>
            <a:r>
              <a:rPr lang="en-US" sz="2800" dirty="0" smtClean="0"/>
              <a:t>of enjoying a sustainable </a:t>
            </a:r>
            <a:r>
              <a:rPr lang="en-US" sz="2600" dirty="0" smtClean="0"/>
              <a:t>livelihood with access to food, water and social services.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Climate Resilience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n-US" dirty="0" smtClean="0"/>
              <a:t>Definition Climate resilience is the ability to </a:t>
            </a:r>
            <a:r>
              <a:rPr lang="en-US" dirty="0" smtClean="0">
                <a:solidFill>
                  <a:srgbClr val="008000"/>
                </a:solidFill>
              </a:rPr>
              <a:t>cope with, and manage the change brought by weather stresses and shocks.</a:t>
            </a:r>
          </a:p>
          <a:p>
            <a:r>
              <a:rPr lang="en-US" dirty="0" smtClean="0"/>
              <a:t> A climate resilient economy is thus one which is </a:t>
            </a:r>
            <a:r>
              <a:rPr lang="en-US" dirty="0" smtClean="0">
                <a:solidFill>
                  <a:srgbClr val="008000"/>
                </a:solidFill>
              </a:rPr>
              <a:t>protected against the negative impacts of extreme climate events</a:t>
            </a:r>
            <a:r>
              <a:rPr lang="en-US" dirty="0" smtClean="0"/>
              <a:t>, normally referred to as the weather, and climate change so that the well-being of the people and the economic growth and prospects of the country are not damaged by the impacts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Economics of Climate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Change…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5500" dirty="0" smtClean="0">
                <a:solidFill>
                  <a:srgbClr val="0000CC"/>
                </a:solidFill>
              </a:rPr>
              <a:t>F</a:t>
            </a:r>
            <a:r>
              <a:rPr lang="en-US" sz="5500" dirty="0" smtClean="0">
                <a:solidFill>
                  <a:srgbClr val="0000CC"/>
                </a:solidFill>
              </a:rPr>
              <a:t>ocus on competing </a:t>
            </a:r>
            <a:r>
              <a:rPr lang="en-US" sz="5500" dirty="0" smtClean="0">
                <a:solidFill>
                  <a:srgbClr val="0000CC"/>
                </a:solidFill>
              </a:rPr>
              <a:t>market system</a:t>
            </a:r>
            <a:r>
              <a:rPr lang="en-US" sz="5500" dirty="0" smtClean="0"/>
              <a:t>: </a:t>
            </a:r>
            <a:r>
              <a:rPr lang="en-US" sz="5500" dirty="0" smtClean="0"/>
              <a:t>increase </a:t>
            </a:r>
            <a:r>
              <a:rPr lang="en-US" sz="5500" dirty="0" smtClean="0"/>
              <a:t>the competition for </a:t>
            </a:r>
            <a:r>
              <a:rPr lang="en-US" sz="5500" dirty="0" smtClean="0"/>
              <a:t>resources </a:t>
            </a:r>
            <a:r>
              <a:rPr lang="en-US" sz="5500" dirty="0" smtClean="0"/>
              <a:t> </a:t>
            </a:r>
            <a:r>
              <a:rPr lang="en-US" sz="5500" dirty="0" smtClean="0"/>
              <a:t>(causes </a:t>
            </a:r>
            <a:r>
              <a:rPr lang="en-US" sz="5500" dirty="0" smtClean="0"/>
              <a:t>resource depletion)</a:t>
            </a:r>
            <a:endParaRPr lang="en-US" sz="5500" dirty="0" smtClean="0"/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5500" dirty="0" smtClean="0">
                <a:solidFill>
                  <a:srgbClr val="0000CC"/>
                </a:solidFill>
              </a:rPr>
              <a:t>A</a:t>
            </a:r>
            <a:r>
              <a:rPr lang="en-US" sz="5500" dirty="0" smtClean="0">
                <a:solidFill>
                  <a:srgbClr val="0000CC"/>
                </a:solidFill>
              </a:rPr>
              <a:t>dapting </a:t>
            </a:r>
            <a:r>
              <a:rPr lang="en-US" sz="5500" dirty="0" smtClean="0">
                <a:solidFill>
                  <a:srgbClr val="0000CC"/>
                </a:solidFill>
              </a:rPr>
              <a:t>to climate </a:t>
            </a:r>
            <a:r>
              <a:rPr lang="en-US" sz="5500" dirty="0" smtClean="0">
                <a:solidFill>
                  <a:srgbClr val="0000CC"/>
                </a:solidFill>
              </a:rPr>
              <a:t>change</a:t>
            </a:r>
            <a:r>
              <a:rPr lang="en-US" sz="5500" dirty="0" smtClean="0"/>
              <a:t>:  </a:t>
            </a:r>
            <a:r>
              <a:rPr lang="en-US" sz="5500" dirty="0" smtClean="0"/>
              <a:t>increasing crop yields, and mitigating greenhouse gas emissions </a:t>
            </a:r>
            <a:r>
              <a:rPr lang="en-US" sz="5500" dirty="0" smtClean="0"/>
              <a:t> but demands resource and </a:t>
            </a:r>
            <a:r>
              <a:rPr lang="en-US" sz="5500" dirty="0" smtClean="0"/>
              <a:t>technology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5500" dirty="0" smtClean="0">
                <a:solidFill>
                  <a:srgbClr val="0000CC"/>
                </a:solidFill>
              </a:rPr>
              <a:t>Formulating policies, strategies, regulatory frameworks </a:t>
            </a:r>
            <a:r>
              <a:rPr lang="en-US" sz="5500" dirty="0" smtClean="0"/>
              <a:t>and policy-induced interactive climate for business and investment </a:t>
            </a:r>
            <a:r>
              <a:rPr lang="en-US" sz="5500" dirty="0" smtClean="0"/>
              <a:t>but lack of integration amongst stakeholders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5500" dirty="0" smtClean="0"/>
              <a:t>However,  given the scenarios, economies </a:t>
            </a:r>
            <a:r>
              <a:rPr lang="en-US" sz="5500" dirty="0" smtClean="0"/>
              <a:t>around the world are </a:t>
            </a:r>
            <a:r>
              <a:rPr lang="en-US" sz="5500" dirty="0" smtClean="0">
                <a:solidFill>
                  <a:srgbClr val="0000CC"/>
                </a:solidFill>
              </a:rPr>
              <a:t>reorienting towards low-carbon, green growth paths</a:t>
            </a:r>
            <a:r>
              <a:rPr lang="en-US" sz="5500" dirty="0" smtClean="0"/>
              <a:t>. And, Ethiopia has taken the leading role by launching CGRE </a:t>
            </a:r>
            <a:endParaRPr lang="en-US" sz="5500" dirty="0" smtClean="0"/>
          </a:p>
          <a:p>
            <a:endParaRPr lang="en-US" sz="3200" dirty="0" smtClean="0">
              <a:solidFill>
                <a:srgbClr val="008000"/>
              </a:solidFill>
            </a:endParaRPr>
          </a:p>
          <a:p>
            <a:endParaRPr lang="en-US" sz="3200" dirty="0" smtClean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304800"/>
          <a:ext cx="8229600" cy="60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</a:rPr>
              <a:t>Definitions</a:t>
            </a:r>
            <a:endParaRPr lang="en-US" dirty="0" smtClean="0">
              <a:solidFill>
                <a:srgbClr val="008000"/>
              </a:solidFill>
            </a:endParaRP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capacity of a system to absorb disturbance and reorganize while undergoing change so as </a:t>
            </a:r>
            <a:r>
              <a:rPr lang="en-US" dirty="0" smtClean="0">
                <a:solidFill>
                  <a:srgbClr val="008000"/>
                </a:solidFill>
              </a:rPr>
              <a:t>to still retain essentially the same function, structure, identity, and feedbacks 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amount of change the system can undergo and still retain the </a:t>
            </a:r>
            <a:r>
              <a:rPr lang="en-US" dirty="0" smtClean="0">
                <a:solidFill>
                  <a:srgbClr val="008000"/>
                </a:solidFill>
              </a:rPr>
              <a:t>same controls on function and structure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degree to which the system is </a:t>
            </a:r>
            <a:r>
              <a:rPr lang="en-US" dirty="0" smtClean="0">
                <a:solidFill>
                  <a:srgbClr val="008000"/>
                </a:solidFill>
              </a:rPr>
              <a:t>capable of self-organization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ability to build and increase </a:t>
            </a:r>
            <a:r>
              <a:rPr lang="en-US" dirty="0" smtClean="0">
                <a:solidFill>
                  <a:srgbClr val="008000"/>
                </a:solidFill>
              </a:rPr>
              <a:t>the capacity for learning and adaptation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304800"/>
          <a:ext cx="8229600" cy="60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00CC"/>
                </a:solidFill>
              </a:rPr>
              <a:t>S</a:t>
            </a:r>
            <a:r>
              <a:rPr lang="en-US" sz="2400" dirty="0" smtClean="0">
                <a:solidFill>
                  <a:srgbClr val="0000CC"/>
                </a:solidFill>
              </a:rPr>
              <a:t>trong </a:t>
            </a:r>
            <a:r>
              <a:rPr lang="en-US" sz="2400" dirty="0" smtClean="0">
                <a:solidFill>
                  <a:srgbClr val="0000CC"/>
                </a:solidFill>
              </a:rPr>
              <a:t>synergies </a:t>
            </a:r>
            <a:r>
              <a:rPr lang="en-US" sz="2400" dirty="0" smtClean="0"/>
              <a:t>between climate adaptation, disaster risk reduction, natural resource management and </a:t>
            </a:r>
            <a:r>
              <a:rPr lang="en-US" sz="2400" dirty="0" smtClean="0"/>
              <a:t>governance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Increasing </a:t>
            </a:r>
            <a:r>
              <a:rPr lang="en-US" sz="2400" dirty="0" smtClean="0">
                <a:solidFill>
                  <a:srgbClr val="0000CC"/>
                </a:solidFill>
              </a:rPr>
              <a:t>ecological awareness </a:t>
            </a:r>
            <a:r>
              <a:rPr lang="en-US" sz="2400" dirty="0" smtClean="0"/>
              <a:t>through public campaigns, mainstreaming environmental concerns in all government </a:t>
            </a:r>
            <a:r>
              <a:rPr lang="en-US" sz="2400" dirty="0" smtClean="0"/>
              <a:t>policies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Strengthening </a:t>
            </a:r>
            <a:r>
              <a:rPr lang="en-US" sz="2400" dirty="0" smtClean="0">
                <a:solidFill>
                  <a:srgbClr val="0000CC"/>
                </a:solidFill>
              </a:rPr>
              <a:t>government and Civil Society Organizations </a:t>
            </a:r>
            <a:r>
              <a:rPr lang="en-US" sz="2400" dirty="0" smtClean="0"/>
              <a:t>capacity in environmental management and adaptation policy </a:t>
            </a:r>
            <a:r>
              <a:rPr lang="en-US" sz="2400" dirty="0" smtClean="0"/>
              <a:t>issues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Requires </a:t>
            </a:r>
            <a:r>
              <a:rPr lang="en-US" sz="2400" dirty="0" smtClean="0">
                <a:solidFill>
                  <a:srgbClr val="0000CC"/>
                </a:solidFill>
              </a:rPr>
              <a:t>new types of institutional arrangements</a:t>
            </a:r>
            <a:r>
              <a:rPr lang="en-US" sz="2400" dirty="0" smtClean="0"/>
              <a:t>, coordination of a range of actors, institutions and </a:t>
            </a:r>
            <a:r>
              <a:rPr lang="en-US" sz="2400" dirty="0" smtClean="0"/>
              <a:t>processes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5334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Resiliency of our Environment and Society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The </a:t>
            </a:r>
            <a:r>
              <a:rPr lang="en-US" sz="2400" dirty="0" smtClean="0"/>
              <a:t>Resilience </a:t>
            </a:r>
            <a:r>
              <a:rPr lang="en-US" sz="2400" dirty="0" smtClean="0"/>
              <a:t>of different </a:t>
            </a:r>
            <a:r>
              <a:rPr lang="en-US" sz="2400" dirty="0" smtClean="0"/>
              <a:t>humans to </a:t>
            </a:r>
            <a:r>
              <a:rPr lang="en-US" sz="2400" dirty="0" smtClean="0"/>
              <a:t>the changes in climate that are </a:t>
            </a:r>
            <a:r>
              <a:rPr lang="en-US" sz="2400" dirty="0" smtClean="0">
                <a:solidFill>
                  <a:srgbClr val="FF0000"/>
                </a:solidFill>
              </a:rPr>
              <a:t>already occurring and will continue for the foreseeable future is important focus and concern </a:t>
            </a:r>
            <a:r>
              <a:rPr lang="en-US" sz="2400" dirty="0" smtClean="0"/>
              <a:t>of professionals and government.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The degree to which any population is resilient will depend on </a:t>
            </a:r>
            <a:r>
              <a:rPr lang="en-US" sz="2400" dirty="0" smtClean="0">
                <a:solidFill>
                  <a:srgbClr val="FF0000"/>
                </a:solidFill>
              </a:rPr>
              <a:t>its sensitivity to specific elements of climate change and its capacity to adapt</a:t>
            </a:r>
            <a:r>
              <a:rPr lang="en-US" sz="2400" dirty="0" smtClean="0"/>
              <a:t>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Sensitivity will be influenced by factors such as location and the level of </a:t>
            </a:r>
            <a:r>
              <a:rPr lang="en-US" sz="2400" dirty="0" smtClean="0"/>
              <a:t>food </a:t>
            </a:r>
            <a:r>
              <a:rPr lang="en-US" sz="2400" dirty="0" smtClean="0"/>
              <a:t>security and </a:t>
            </a:r>
            <a:r>
              <a:rPr lang="en-US" sz="2400" dirty="0" smtClean="0"/>
              <a:t>water supplies. </a:t>
            </a:r>
            <a:endParaRPr lang="en-US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Resilience of human populations to climate change will vary between and within nations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7437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Resiliency of our Environment and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Society…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00CC"/>
                </a:solidFill>
              </a:rPr>
              <a:t>W</a:t>
            </a:r>
            <a:r>
              <a:rPr lang="en-US" sz="2400" dirty="0" smtClean="0">
                <a:solidFill>
                  <a:srgbClr val="0000CC"/>
                </a:solidFill>
              </a:rPr>
              <a:t>ithin </a:t>
            </a:r>
            <a:r>
              <a:rPr lang="en-US" sz="2400" dirty="0" smtClean="0">
                <a:solidFill>
                  <a:srgbClr val="0000CC"/>
                </a:solidFill>
              </a:rPr>
              <a:t>any society</a:t>
            </a:r>
            <a:r>
              <a:rPr lang="en-US" sz="2400" dirty="0" smtClean="0"/>
              <a:t>, the most marginal groups in terms of income, health and education are likely to be the </a:t>
            </a:r>
            <a:r>
              <a:rPr lang="en-US" sz="2400" b="1" i="1" dirty="0" smtClean="0"/>
              <a:t>most sensitive to climate change and the least well equipped to adapt without assistance from those better off.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A critical role for policy makers in </a:t>
            </a:r>
            <a:r>
              <a:rPr lang="en-US" sz="2400" dirty="0" smtClean="0">
                <a:solidFill>
                  <a:srgbClr val="008000"/>
                </a:solidFill>
              </a:rPr>
              <a:t>‘</a:t>
            </a:r>
            <a:r>
              <a:rPr lang="en-US" sz="2400" b="1" i="1" dirty="0" smtClean="0"/>
              <a:t>social resilience</a:t>
            </a:r>
            <a:r>
              <a:rPr lang="en-US" sz="2400" i="1" dirty="0" smtClean="0"/>
              <a:t>’ </a:t>
            </a:r>
            <a:r>
              <a:rPr lang="en-US" sz="2400" dirty="0" smtClean="0"/>
              <a:t>when framing measures to adapt to climate change.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Biodiversity and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Resilience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Move </a:t>
            </a:r>
            <a:r>
              <a:rPr lang="en-US" dirty="0" smtClean="0"/>
              <a:t>from mono-centric to polycentric governance—also called adaptive governance—and application of the principle of ‘subsidiary</a:t>
            </a:r>
            <a:r>
              <a:rPr lang="en-US" dirty="0" smtClean="0"/>
              <a:t>’, </a:t>
            </a:r>
            <a:r>
              <a:rPr lang="en-US" dirty="0" smtClean="0"/>
              <a:t>o</a:t>
            </a:r>
            <a:r>
              <a:rPr lang="en-US" dirty="0" smtClean="0"/>
              <a:t>r </a:t>
            </a:r>
            <a:r>
              <a:rPr lang="en-US" dirty="0" smtClean="0">
                <a:solidFill>
                  <a:srgbClr val="0000CC"/>
                </a:solidFill>
              </a:rPr>
              <a:t>giving </a:t>
            </a:r>
            <a:r>
              <a:rPr lang="en-US" dirty="0" smtClean="0">
                <a:solidFill>
                  <a:srgbClr val="0000CC"/>
                </a:solidFill>
              </a:rPr>
              <a:t>decision-making ability to those most able to detect challenges and opportunities and take appropriate and timely action.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Resilience of applying traditional command and control management, based on </a:t>
            </a:r>
            <a:r>
              <a:rPr lang="en-US" dirty="0" smtClean="0">
                <a:solidFill>
                  <a:srgbClr val="0000CC"/>
                </a:solidFill>
              </a:rPr>
              <a:t>simple notions of economic efficiency, to conservation policy and </a:t>
            </a:r>
            <a:r>
              <a:rPr lang="en-US" dirty="0" smtClean="0">
                <a:solidFill>
                  <a:srgbClr val="0000CC"/>
                </a:solidFill>
              </a:rPr>
              <a:t>management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Environmental efficiency relates to how well the built environment </a:t>
            </a:r>
            <a:r>
              <a:rPr lang="en-US" dirty="0" smtClean="0">
                <a:solidFill>
                  <a:srgbClr val="0000CC"/>
                </a:solidFill>
              </a:rPr>
              <a:t>encourages the efficient use of natural </a:t>
            </a:r>
            <a:r>
              <a:rPr lang="en-US" dirty="0" smtClean="0">
                <a:solidFill>
                  <a:srgbClr val="0000CC"/>
                </a:solidFill>
              </a:rPr>
              <a:t>resources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Biodiversity and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Resilience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Resilience in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Knowledge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Local ecological knowledge is a valuable asset in observing and managing environmental changes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00CC"/>
                </a:solidFill>
              </a:rPr>
              <a:t>People experience  resiliency/adapting </a:t>
            </a:r>
            <a:r>
              <a:rPr lang="en-US" sz="2400" dirty="0" smtClean="0"/>
              <a:t>to biophysical changes in their local environment for centuries.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With changes now occurring at unprecedented rates, </a:t>
            </a:r>
            <a:r>
              <a:rPr lang="en-US" sz="2400" dirty="0" smtClean="0">
                <a:solidFill>
                  <a:srgbClr val="0000CC"/>
                </a:solidFill>
              </a:rPr>
              <a:t>the ways in which highlanders have adapted (in the past and present) </a:t>
            </a:r>
            <a:r>
              <a:rPr lang="en-US" sz="2400" dirty="0" smtClean="0"/>
              <a:t>can assist in planning for culturally-appropriate strategies in the future</a:t>
            </a:r>
            <a:r>
              <a:rPr lang="en-US" sz="2400" dirty="0" smtClean="0"/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What is at our disposal to design </a:t>
            </a:r>
            <a:r>
              <a:rPr lang="en-US" sz="2400" dirty="0" smtClean="0">
                <a:solidFill>
                  <a:srgbClr val="0000CC"/>
                </a:solidFill>
              </a:rPr>
              <a:t>“hard” tangible adaptation strategies to cope with climate changes</a:t>
            </a:r>
            <a:r>
              <a:rPr lang="en-US" sz="2400" dirty="0" smtClean="0">
                <a:solidFill>
                  <a:srgbClr val="0000CC"/>
                </a:solidFill>
              </a:rPr>
              <a:t>?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Commitment from </a:t>
            </a:r>
            <a:r>
              <a:rPr lang="en-US" sz="2400" dirty="0" smtClean="0">
                <a:solidFill>
                  <a:srgbClr val="0000CC"/>
                </a:solidFill>
              </a:rPr>
              <a:t>Elders to transfer knowledge and laws to the younger generation.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 smtClean="0">
              <a:solidFill>
                <a:srgbClr val="0000CC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Presentation Outline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Growth and Transformation Plan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Climate Resilient Green Economy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Policy option on climate 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Climate Resilience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Economics of Climate 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Resiliency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definition)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Environment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Environment resiliency and Society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Biodiversity and Resiliency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Resiliency in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Climate Resilient Highland Transformation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Objective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Agriculture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Energy</a:t>
            </a:r>
          </a:p>
          <a:p>
            <a:pPr marL="1181862" lvl="2" indent="-514350">
              <a:buFont typeface="Wingdings" pitchFamily="2" charset="2"/>
              <a:buChar char="ü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Infrastructure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Ways forward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 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667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Resilience in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Knowledge…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Local, traditional knowledge is already facilitating both 'hard' and 'soft' adaptation to climate change </a:t>
            </a:r>
            <a:r>
              <a:rPr lang="en-US" sz="2400" dirty="0" smtClean="0"/>
              <a:t>:  </a:t>
            </a:r>
            <a:r>
              <a:rPr lang="en-US" sz="2400" dirty="0" smtClean="0"/>
              <a:t>demonstrating the </a:t>
            </a:r>
            <a:r>
              <a:rPr lang="en-US" sz="2400" dirty="0" smtClean="0">
                <a:solidFill>
                  <a:srgbClr val="00CC00"/>
                </a:solidFill>
              </a:rPr>
              <a:t>resourcefulness of such knowledge </a:t>
            </a:r>
            <a:r>
              <a:rPr lang="en-US" sz="2400" dirty="0" smtClean="0"/>
              <a:t>and how it can facilitate adaptation and build community resilience.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Local communities should </a:t>
            </a:r>
            <a:r>
              <a:rPr lang="en-US" sz="2400" dirty="0" smtClean="0">
                <a:solidFill>
                  <a:srgbClr val="00CC00"/>
                </a:solidFill>
              </a:rPr>
              <a:t>drive decisions concerning adaptation</a:t>
            </a:r>
            <a:r>
              <a:rPr lang="en-US" sz="2400" dirty="0" smtClean="0"/>
              <a:t>, and draw on their local resources and knowledge in order to promote the ownership of locally-appropriate responses</a:t>
            </a:r>
            <a:r>
              <a:rPr lang="en-US" sz="2400" dirty="0" smtClean="0"/>
              <a:t>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533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Climate Resilient Highlands transformation</a:t>
            </a:r>
            <a:endParaRPr lang="en-US" sz="3200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DSC094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14400"/>
            <a:ext cx="4114800" cy="2819400"/>
          </a:xfrm>
        </p:spPr>
      </p:pic>
      <p:pic>
        <p:nvPicPr>
          <p:cNvPr id="7" name="Picture 6" descr="C:\Users\User\Desktop\Highland transformation\Tsibet\DVCI00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7065" y="3657600"/>
            <a:ext cx="450693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Users\User\Desktop\Highland transformation\Tsibet\DVCI008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733800"/>
            <a:ext cx="4114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User\Desktop\Highland transformation\Tsibet\DVCI010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914400"/>
            <a:ext cx="4495800" cy="276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User\Desktop\Highland transformation\Tsibet\DVCI011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914400"/>
            <a:ext cx="1905000" cy="141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~pdC2F_Pic21"/>
          <p:cNvPicPr>
            <a:picLocks noChangeAspect="1" noChangeArrowheads="1"/>
          </p:cNvPicPr>
          <p:nvPr/>
        </p:nvPicPr>
        <p:blipFill>
          <a:blip r:embed="rId2">
            <a:lum bright="-14000" contrast="33000"/>
          </a:blip>
          <a:srcRect/>
          <a:stretch>
            <a:fillRect/>
          </a:stretch>
        </p:blipFill>
        <p:spPr bwMode="auto">
          <a:xfrm>
            <a:off x="685800" y="762000"/>
            <a:ext cx="7696200" cy="5867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4800" y="1524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</a:rPr>
              <a:t>Ethiopian Highlands in Red Color</a:t>
            </a:r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Climate Resilient Highlands </a:t>
            </a:r>
            <a:r>
              <a:rPr lang="en-US" sz="3200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Transformation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008000"/>
                </a:solidFill>
              </a:rPr>
              <a:t>Grand Objective: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0000CC"/>
                </a:solidFill>
              </a:rPr>
              <a:t>To Design </a:t>
            </a:r>
            <a:r>
              <a:rPr lang="en-US" sz="2800" dirty="0" smtClean="0">
                <a:solidFill>
                  <a:srgbClr val="0000CC"/>
                </a:solidFill>
              </a:rPr>
              <a:t>Climate Resilient Highlands Transformation Nation Program that would significantly contribute to GTP in line with the framework of </a:t>
            </a:r>
            <a:r>
              <a:rPr lang="en-US" sz="2800" dirty="0" smtClean="0">
                <a:solidFill>
                  <a:srgbClr val="0000CC"/>
                </a:solidFill>
              </a:rPr>
              <a:t>CRGE mainly focusing on: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C00000"/>
                </a:solidFill>
              </a:rPr>
              <a:t>Agriculture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C00000"/>
                </a:solidFill>
              </a:rPr>
              <a:t>Energy 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C00000"/>
                </a:solidFill>
              </a:rPr>
              <a:t>Infrastructure</a:t>
            </a:r>
          </a:p>
          <a:p>
            <a:pPr>
              <a:lnSpc>
                <a:spcPct val="300000"/>
              </a:lnSpc>
              <a:spcBef>
                <a:spcPts val="1200"/>
              </a:spcBef>
              <a:spcAft>
                <a:spcPts val="1200"/>
              </a:spcAft>
            </a:pPr>
            <a:endParaRPr lang="en-US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Highlands in Ethiopia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In the Ethiopian context, a significant number of highland communities are </a:t>
            </a:r>
            <a:r>
              <a:rPr lang="en-US" dirty="0" smtClean="0"/>
              <a:t>: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600" dirty="0" smtClean="0"/>
              <a:t>S</a:t>
            </a:r>
            <a:r>
              <a:rPr lang="en-US" sz="2600" dirty="0" smtClean="0"/>
              <a:t>ensitive </a:t>
            </a:r>
            <a:r>
              <a:rPr lang="en-US" sz="2600" dirty="0" smtClean="0"/>
              <a:t>to climate change and some are considered to be potentially at risk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/>
              <a:t>Communities may have considerable scope and resources to plan for and adapt to such </a:t>
            </a:r>
            <a:r>
              <a:rPr lang="en-US" dirty="0" smtClean="0"/>
              <a:t>change. 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However,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Without effectively coordinated planning and action at national, state and local levels, the </a:t>
            </a:r>
            <a:r>
              <a:rPr lang="en-US" dirty="0" smtClean="0"/>
              <a:t>potentials of </a:t>
            </a:r>
            <a:r>
              <a:rPr lang="en-US" dirty="0" smtClean="0"/>
              <a:t>resilience  </a:t>
            </a:r>
            <a:r>
              <a:rPr lang="en-US" dirty="0" smtClean="0"/>
              <a:t>may </a:t>
            </a:r>
            <a:r>
              <a:rPr lang="en-US" dirty="0" smtClean="0"/>
              <a:t>not be realized.</a:t>
            </a:r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Highlands in Ethiopia…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many of highland communities, climate change represents a major threat: </a:t>
            </a:r>
            <a:endParaRPr lang="en-US" sz="2400" dirty="0" smtClean="0"/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00CC"/>
                </a:solidFill>
              </a:rPr>
              <a:t>L</a:t>
            </a:r>
            <a:r>
              <a:rPr lang="en-US" sz="2400" dirty="0" smtClean="0">
                <a:solidFill>
                  <a:srgbClr val="0000CC"/>
                </a:solidFill>
              </a:rPr>
              <a:t>and </a:t>
            </a:r>
            <a:r>
              <a:rPr lang="en-US" sz="2400" dirty="0" smtClean="0">
                <a:solidFill>
                  <a:srgbClr val="0000CC"/>
                </a:solidFill>
              </a:rPr>
              <a:t>degradation, </a:t>
            </a:r>
            <a:endParaRPr lang="en-US" sz="2400" dirty="0" smtClean="0">
              <a:solidFill>
                <a:srgbClr val="0000CC"/>
              </a:solidFill>
            </a:endParaRP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00CC"/>
                </a:solidFill>
              </a:rPr>
              <a:t>I</a:t>
            </a:r>
            <a:r>
              <a:rPr lang="en-US" sz="2400" dirty="0" smtClean="0">
                <a:solidFill>
                  <a:srgbClr val="0000CC"/>
                </a:solidFill>
              </a:rPr>
              <a:t>ncreasing </a:t>
            </a:r>
            <a:r>
              <a:rPr lang="en-US" sz="2400" dirty="0" smtClean="0">
                <a:solidFill>
                  <a:srgbClr val="0000CC"/>
                </a:solidFill>
              </a:rPr>
              <a:t>temperatures </a:t>
            </a:r>
            <a:endParaRPr lang="en-US" sz="2400" dirty="0" smtClean="0">
              <a:solidFill>
                <a:srgbClr val="0000CC"/>
              </a:solidFill>
            </a:endParaRP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00CC"/>
                </a:solidFill>
              </a:rPr>
              <a:t>C</a:t>
            </a:r>
            <a:r>
              <a:rPr lang="en-US" sz="2400" dirty="0" smtClean="0">
                <a:solidFill>
                  <a:srgbClr val="0000CC"/>
                </a:solidFill>
              </a:rPr>
              <a:t>hanges </a:t>
            </a:r>
            <a:r>
              <a:rPr lang="en-US" sz="2400" dirty="0" smtClean="0">
                <a:solidFill>
                  <a:srgbClr val="0000CC"/>
                </a:solidFill>
              </a:rPr>
              <a:t>in seasonal rainfall variability </a:t>
            </a:r>
            <a:r>
              <a:rPr lang="en-US" sz="2400" dirty="0" smtClean="0"/>
              <a:t>which is impacting </a:t>
            </a:r>
            <a:r>
              <a:rPr lang="en-US" sz="2400" dirty="0" smtClean="0"/>
              <a:t>these communities in many ways, including through changes </a:t>
            </a:r>
            <a:r>
              <a:rPr lang="en-US" sz="2400" dirty="0" smtClean="0"/>
              <a:t>in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plant and animal populations</a:t>
            </a:r>
            <a:r>
              <a:rPr lang="en-US" sz="2400" dirty="0" smtClean="0"/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smtClean="0"/>
              <a:t>These in turn profoundly influence communities to </a:t>
            </a:r>
            <a:r>
              <a:rPr lang="en-US" sz="2400" dirty="0" smtClean="0"/>
              <a:t>lack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CC"/>
                </a:solidFill>
              </a:rPr>
              <a:t>R</a:t>
            </a:r>
            <a:r>
              <a:rPr lang="en-US" dirty="0" smtClean="0">
                <a:solidFill>
                  <a:srgbClr val="0000CC"/>
                </a:solidFill>
              </a:rPr>
              <a:t>esilience </a:t>
            </a:r>
            <a:r>
              <a:rPr lang="en-US" dirty="0" smtClean="0">
                <a:solidFill>
                  <a:srgbClr val="0000CC"/>
                </a:solidFill>
              </a:rPr>
              <a:t>or a willingness and capacity </a:t>
            </a:r>
            <a:r>
              <a:rPr lang="en-US" dirty="0" smtClean="0"/>
              <a:t>to </a:t>
            </a:r>
            <a:r>
              <a:rPr lang="en-US" dirty="0" smtClean="0"/>
              <a:t>identify </a:t>
            </a:r>
            <a:r>
              <a:rPr lang="en-US" dirty="0" smtClean="0"/>
              <a:t>and </a:t>
            </a:r>
            <a:r>
              <a:rPr lang="en-US" dirty="0" smtClean="0"/>
              <a:t>seize opportunities that are likely to accompany change.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Highlands in Ethiopia…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But climate change poses an unprecedented test to farmers, and it is difficult for them to be resilient to uncertain future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Then, poor and vulnerable farming communities need support to cope up with climate change impacts </a:t>
            </a:r>
            <a:endParaRPr lang="en-US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Opportunities emerging from climate change include: </a:t>
            </a:r>
            <a:endParaRPr lang="en-US" sz="2400" dirty="0" smtClean="0"/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Carbon abatement and sequestration, 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Solar and wind farms, biodiesel, and others. 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These opportunities can ensure creation of Green jobs across highlands and elsewhere </a:t>
            </a:r>
          </a:p>
          <a:p>
            <a:pPr lvl="1"/>
            <a:endParaRPr lang="en-US" sz="2200" dirty="0" smtClean="0"/>
          </a:p>
          <a:p>
            <a:pPr lvl="0"/>
            <a:endParaRPr lang="en-US" sz="2400" dirty="0"/>
          </a:p>
          <a:p>
            <a:pPr lvl="0"/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Highlands in Ethiopia…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Designing Networks  and adaptation initiatives for highlands protected Areas to be Resilient to Climate Change in order farmers </a:t>
            </a:r>
            <a:r>
              <a:rPr lang="en-US" sz="2400" dirty="0" smtClean="0"/>
              <a:t>to: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Increase production and productivity of agriculture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Conserve their environment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Manage natural </a:t>
            </a:r>
            <a:r>
              <a:rPr lang="en-US" sz="2400" dirty="0" smtClean="0"/>
              <a:t>resources</a:t>
            </a:r>
            <a:endParaRPr lang="en-US" sz="2400" dirty="0" smtClean="0"/>
          </a:p>
          <a:p>
            <a:pPr lvl="0"/>
            <a:endParaRPr lang="en-US" sz="2400" dirty="0"/>
          </a:p>
          <a:p>
            <a:pPr lvl="0"/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Highlands in Ethiopia…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6751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Energy Sector</a:t>
            </a:r>
            <a:endParaRPr lang="en-US" sz="4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Securing a Clean Energy </a:t>
            </a:r>
            <a:r>
              <a:rPr lang="en-US" dirty="0" smtClean="0"/>
              <a:t>Future plan </a:t>
            </a:r>
            <a:r>
              <a:rPr lang="en-US" dirty="0" smtClean="0"/>
              <a:t>for highlands aims </a:t>
            </a:r>
            <a:r>
              <a:rPr lang="en-US" dirty="0" smtClean="0"/>
              <a:t>to prompt a move away from ‘business as usual</a:t>
            </a:r>
            <a:r>
              <a:rPr lang="en-US" dirty="0" smtClean="0"/>
              <a:t>’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Alternative energy sources are </a:t>
            </a:r>
            <a:r>
              <a:rPr lang="en-US" dirty="0" smtClean="0">
                <a:solidFill>
                  <a:srgbClr val="0000CC"/>
                </a:solidFill>
              </a:rPr>
              <a:t>critical in times of climate change and the challenge is what sources of energy are important to </a:t>
            </a:r>
            <a:r>
              <a:rPr lang="en-US" dirty="0" smtClean="0">
                <a:solidFill>
                  <a:srgbClr val="0000CC"/>
                </a:solidFill>
              </a:rPr>
              <a:t>Highlands (given the agro-ecology)</a:t>
            </a:r>
            <a:endParaRPr lang="en-US" dirty="0" smtClean="0">
              <a:solidFill>
                <a:srgbClr val="0000CC"/>
              </a:solidFill>
            </a:endParaRPr>
          </a:p>
          <a:p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Highlands demand huge energy and because shortage or non-existent natural resources are at </a:t>
            </a:r>
            <a:r>
              <a:rPr lang="en-US" dirty="0" smtClean="0">
                <a:solidFill>
                  <a:srgbClr val="0000CC"/>
                </a:solidFill>
              </a:rPr>
              <a:t>risk (overlooked)</a:t>
            </a:r>
            <a:endParaRPr lang="en-US" dirty="0" smtClean="0">
              <a:solidFill>
                <a:srgbClr val="0000CC"/>
              </a:solidFill>
            </a:endParaRPr>
          </a:p>
          <a:p>
            <a:endParaRPr lang="en-US" dirty="0" smtClean="0">
              <a:solidFill>
                <a:srgbClr val="0000CC"/>
              </a:solidFill>
            </a:endParaRPr>
          </a:p>
          <a:p>
            <a:endParaRPr lang="en-US" dirty="0" smtClean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Introduction…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8229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609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Mitigation-Energy sector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>
                <a:solidFill>
                  <a:srgbClr val="0000CC"/>
                </a:solidFill>
              </a:rPr>
              <a:t>E</a:t>
            </a:r>
            <a:r>
              <a:rPr lang="en-US" dirty="0" smtClean="0">
                <a:solidFill>
                  <a:srgbClr val="0000CC"/>
                </a:solidFill>
              </a:rPr>
              <a:t>xplore </a:t>
            </a:r>
            <a:r>
              <a:rPr lang="en-US" dirty="0" smtClean="0">
                <a:solidFill>
                  <a:srgbClr val="0000CC"/>
                </a:solidFill>
              </a:rPr>
              <a:t>low-carbon development within the context of the green economy </a:t>
            </a:r>
          </a:p>
          <a:p>
            <a:pPr lvl="0"/>
            <a:r>
              <a:rPr lang="en-US" dirty="0" smtClean="0"/>
              <a:t>A</a:t>
            </a:r>
            <a:r>
              <a:rPr lang="en-US" dirty="0" smtClean="0"/>
              <a:t>ddress </a:t>
            </a:r>
            <a:r>
              <a:rPr lang="en-US" dirty="0" smtClean="0"/>
              <a:t>energy access challenges </a:t>
            </a:r>
            <a:r>
              <a:rPr lang="en-US" dirty="0" smtClean="0">
                <a:solidFill>
                  <a:srgbClr val="FF0000"/>
                </a:solidFill>
              </a:rPr>
              <a:t>in the context of the low carbon economy</a:t>
            </a:r>
          </a:p>
          <a:p>
            <a:pPr lvl="0"/>
            <a:r>
              <a:rPr lang="en-US" dirty="0" smtClean="0"/>
              <a:t>E</a:t>
            </a:r>
            <a:r>
              <a:rPr lang="en-US" dirty="0" smtClean="0"/>
              <a:t>xplore </a:t>
            </a:r>
            <a:r>
              <a:rPr lang="en-US" dirty="0" smtClean="0"/>
              <a:t>opportunities across </a:t>
            </a:r>
            <a:r>
              <a:rPr lang="en-US" dirty="0" smtClean="0">
                <a:solidFill>
                  <a:srgbClr val="008000"/>
                </a:solidFill>
              </a:rPr>
              <a:t>highlands  and develop best practices to enhance carbon sequestration and reduced emissions</a:t>
            </a:r>
          </a:p>
          <a:p>
            <a:pPr lvl="0"/>
            <a:r>
              <a:rPr lang="en-US" dirty="0" smtClean="0"/>
              <a:t>E</a:t>
            </a:r>
            <a:r>
              <a:rPr lang="en-US" dirty="0" smtClean="0"/>
              <a:t>nergy </a:t>
            </a:r>
            <a:r>
              <a:rPr lang="en-US" dirty="0" smtClean="0"/>
              <a:t>access, involving a detailed analysis of the challenges, </a:t>
            </a:r>
            <a:r>
              <a:rPr lang="en-US" dirty="0" smtClean="0">
                <a:solidFill>
                  <a:srgbClr val="0000CC"/>
                </a:solidFill>
              </a:rPr>
              <a:t>development of a set of low carbon energy scenarios for the region</a:t>
            </a:r>
            <a:r>
              <a:rPr lang="en-US" dirty="0" smtClean="0"/>
              <a:t>, and an exploration of the institutional frameworks and governance arrangements needed for </a:t>
            </a:r>
            <a:r>
              <a:rPr lang="en-US" dirty="0" smtClean="0">
                <a:solidFill>
                  <a:srgbClr val="FF0000"/>
                </a:solidFill>
              </a:rPr>
              <a:t>building sustainable, resilient and socially inclusive energy systems across Highlands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Facilitators/Drivers of  Climate </a:t>
            </a:r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Change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The resultant pressures on environment are due to: </a:t>
            </a:r>
            <a:r>
              <a:rPr lang="en-US" dirty="0" smtClean="0"/>
              <a:t>population growth</a:t>
            </a:r>
            <a:r>
              <a:rPr lang="en-US" sz="2800" dirty="0" smtClean="0"/>
              <a:t>, economic growth and climate change 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Population growth leads to </a:t>
            </a:r>
          </a:p>
          <a:p>
            <a:pPr lvl="1"/>
            <a:r>
              <a:rPr lang="en-US" dirty="0" smtClean="0"/>
              <a:t>increased urban footprint </a:t>
            </a:r>
          </a:p>
          <a:p>
            <a:pPr lvl="1"/>
            <a:r>
              <a:rPr lang="en-US" dirty="0" smtClean="0"/>
              <a:t>increased traffic </a:t>
            </a:r>
          </a:p>
          <a:p>
            <a:pPr lvl="1"/>
            <a:r>
              <a:rPr lang="en-US" dirty="0" smtClean="0"/>
              <a:t>increased pollution </a:t>
            </a:r>
          </a:p>
          <a:p>
            <a:pPr lvl="1"/>
            <a:r>
              <a:rPr lang="en-US" dirty="0" smtClean="0"/>
              <a:t>increased consumption.</a:t>
            </a:r>
          </a:p>
          <a:p>
            <a:pPr lvl="0"/>
            <a:r>
              <a:rPr lang="en-US" sz="2400" dirty="0" smtClean="0">
                <a:solidFill>
                  <a:srgbClr val="0000CC"/>
                </a:solidFill>
              </a:rPr>
              <a:t>Economic growth leads to </a:t>
            </a:r>
          </a:p>
          <a:p>
            <a:pPr lvl="1"/>
            <a:r>
              <a:rPr lang="en-US" dirty="0" smtClean="0"/>
              <a:t>increased traffic </a:t>
            </a:r>
          </a:p>
          <a:p>
            <a:pPr lvl="1"/>
            <a:r>
              <a:rPr lang="en-US" dirty="0" smtClean="0"/>
              <a:t>increased pollution</a:t>
            </a:r>
          </a:p>
          <a:p>
            <a:pPr lvl="1"/>
            <a:r>
              <a:rPr lang="en-US" dirty="0" smtClean="0"/>
              <a:t>increased consumption.</a:t>
            </a:r>
          </a:p>
          <a:p>
            <a:pPr lvl="0"/>
            <a:endParaRPr lang="en-US" sz="28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Infrastructure sector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Africa is currently experiencing a </a:t>
            </a:r>
            <a:r>
              <a:rPr lang="en-US" sz="2400" dirty="0" smtClean="0">
                <a:solidFill>
                  <a:srgbClr val="FF0000"/>
                </a:solidFill>
              </a:rPr>
              <a:t>decade of economic growth</a:t>
            </a:r>
            <a:r>
              <a:rPr lang="en-US" dirty="0" smtClean="0"/>
              <a:t>. 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 key ingredient required for Africa’s attainment of </a:t>
            </a:r>
            <a:r>
              <a:rPr lang="en-US" dirty="0" smtClean="0">
                <a:solidFill>
                  <a:srgbClr val="0000CC"/>
                </a:solidFill>
              </a:rPr>
              <a:t>its development aspiration</a:t>
            </a:r>
            <a:r>
              <a:rPr lang="en-US" dirty="0" smtClean="0"/>
              <a:t> is the </a:t>
            </a:r>
            <a:r>
              <a:rPr lang="en-US" sz="2400" dirty="0" smtClean="0">
                <a:solidFill>
                  <a:srgbClr val="008000"/>
                </a:solidFill>
              </a:rPr>
              <a:t>rapid upgrading of the region’s infrastructures</a:t>
            </a:r>
            <a:r>
              <a:rPr lang="en-US" sz="3200" dirty="0" smtClean="0">
                <a:solidFill>
                  <a:srgbClr val="008000"/>
                </a:solidFill>
              </a:rPr>
              <a:t>,</a:t>
            </a:r>
            <a:r>
              <a:rPr lang="en-US" dirty="0" smtClean="0"/>
              <a:t> which are at present inadequate.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 Billion dollars per year for the next decade will need to be invested if Africa is to </a:t>
            </a:r>
            <a:r>
              <a:rPr lang="en-US" dirty="0" smtClean="0">
                <a:solidFill>
                  <a:srgbClr val="0000CC"/>
                </a:solidFill>
              </a:rPr>
              <a:t>fill the infrastructure gap</a:t>
            </a:r>
            <a:r>
              <a:rPr lang="en-US" dirty="0" smtClean="0"/>
              <a:t>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Infrastructure sector…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J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elatively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little is known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climate change may affect the desirable design, location, timing, and composition of the stock of infrastructure </a:t>
            </a:r>
            <a:endParaRPr lang="en-US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J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Climate Impacts on infrastructure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development network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Water, Health, Education, and </a:t>
            </a:r>
            <a:r>
              <a:rPr lang="en-US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Transport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J"/>
            </a:pPr>
            <a:r>
              <a:rPr lang="en-US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Infrastructure </a:t>
            </a:r>
            <a:r>
              <a:rPr lang="en-US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investments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face of climate uncertainty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J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Formulate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climate resilience of infrastructure development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the sectors of inquiry, &amp; mobilize the required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resources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J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investment in the infrastructure sectors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inquiry may be inadequate to the climate of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future</a:t>
            </a:r>
            <a:endParaRPr lang="en-US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533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Ways forward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lnSpcReduction="10000"/>
          </a:bodyPr>
          <a:lstStyle/>
          <a:p>
            <a:pPr marL="274320" lvl="1" indent="-274320">
              <a:spcBef>
                <a:spcPts val="1200"/>
              </a:spcBef>
              <a:spcAft>
                <a:spcPts val="120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</a:pPr>
            <a:r>
              <a:rPr lang="en-US" sz="3000" dirty="0" smtClean="0"/>
              <a:t> </a:t>
            </a:r>
            <a:r>
              <a:rPr lang="en-US" sz="2600" dirty="0" smtClean="0"/>
              <a:t>I</a:t>
            </a:r>
            <a:r>
              <a:rPr lang="en-US" sz="2600" dirty="0" smtClean="0"/>
              <a:t>dentify </a:t>
            </a:r>
            <a:r>
              <a:rPr lang="en-US" sz="2600" dirty="0" smtClean="0"/>
              <a:t>technology options and devise policies that help smallholders to </a:t>
            </a:r>
            <a:r>
              <a:rPr lang="en-US" sz="2600" dirty="0" smtClean="0">
                <a:solidFill>
                  <a:srgbClr val="008000"/>
                </a:solidFill>
              </a:rPr>
              <a:t>grow food, care for the earth and improve their livelihoods in the process</a:t>
            </a:r>
            <a:r>
              <a:rPr lang="en-US" sz="2600" dirty="0" smtClean="0"/>
              <a:t>.</a:t>
            </a:r>
          </a:p>
          <a:p>
            <a:pPr marL="274320" lvl="1" indent="-274320">
              <a:spcBef>
                <a:spcPts val="1200"/>
              </a:spcBef>
              <a:spcAft>
                <a:spcPts val="120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</a:pPr>
            <a:r>
              <a:rPr lang="en-US" sz="2600" dirty="0" smtClean="0"/>
              <a:t>Define </a:t>
            </a:r>
            <a:r>
              <a:rPr lang="en-US" sz="2600" dirty="0" smtClean="0"/>
              <a:t>role of local and </a:t>
            </a:r>
            <a:r>
              <a:rPr lang="en-US" sz="2600" dirty="0" smtClean="0">
                <a:solidFill>
                  <a:srgbClr val="008000"/>
                </a:solidFill>
              </a:rPr>
              <a:t>indigenous knowledge </a:t>
            </a:r>
            <a:r>
              <a:rPr lang="en-US" sz="2600" dirty="0" smtClean="0"/>
              <a:t>in facilitating climate change adaptation in the </a:t>
            </a:r>
            <a:r>
              <a:rPr lang="en-US" sz="2600" dirty="0" smtClean="0"/>
              <a:t>Highlands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US" dirty="0" smtClean="0"/>
              <a:t>Review </a:t>
            </a:r>
            <a:r>
              <a:rPr lang="en-US" dirty="0" smtClean="0"/>
              <a:t>climate change from the problems and the </a:t>
            </a:r>
            <a:r>
              <a:rPr lang="en-US" dirty="0" smtClean="0"/>
              <a:t>solutions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US" dirty="0" smtClean="0"/>
              <a:t>Calibrate/recalibrate program interventions to fit existing and future challenges </a:t>
            </a:r>
            <a:endParaRPr lang="en-US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endParaRPr lang="en-US" sz="3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Conclusion </a:t>
            </a:r>
            <a:endParaRPr lang="en-US" sz="4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Climate </a:t>
            </a:r>
            <a:r>
              <a:rPr lang="en-US" dirty="0" smtClean="0"/>
              <a:t>resiliency has tremendous dimensions and the impact goes accordingly on: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CC"/>
                </a:solidFill>
              </a:rPr>
              <a:t>Environment</a:t>
            </a:r>
            <a:r>
              <a:rPr lang="en-US" dirty="0" smtClean="0"/>
              <a:t>: environmental Resilience, Biodiversity resilience, 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CC"/>
                </a:solidFill>
              </a:rPr>
              <a:t>Social</a:t>
            </a:r>
            <a:r>
              <a:rPr lang="en-US" dirty="0" smtClean="0"/>
              <a:t>: community resilience</a:t>
            </a:r>
            <a:r>
              <a:rPr lang="en-US" dirty="0" smtClean="0"/>
              <a:t>, knowledge resilience</a:t>
            </a:r>
            <a:endParaRPr lang="en-US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CC"/>
                </a:solidFill>
              </a:rPr>
              <a:t>Economy</a:t>
            </a:r>
            <a:r>
              <a:rPr lang="en-US" dirty="0" smtClean="0"/>
              <a:t>: resilient infrastructure,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00CC00"/>
                </a:solidFill>
              </a:rPr>
              <a:t>Resiliency should be meant </a:t>
            </a:r>
            <a:r>
              <a:rPr lang="en-US" dirty="0" smtClean="0">
                <a:solidFill>
                  <a:srgbClr val="00CC00"/>
                </a:solidFill>
              </a:rPr>
              <a:t>principally to </a:t>
            </a:r>
            <a:r>
              <a:rPr lang="en-US" dirty="0" smtClean="0">
                <a:solidFill>
                  <a:srgbClr val="00CC00"/>
                </a:solidFill>
              </a:rPr>
              <a:t>address these dimensions amongst others</a:t>
            </a:r>
            <a:endParaRPr lang="en-US" dirty="0">
              <a:solidFill>
                <a:srgbClr val="00CC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>
              <a:buNone/>
            </a:pPr>
            <a:r>
              <a:rPr lang="en-US" sz="4800" dirty="0" smtClean="0"/>
              <a:t>Thank you for your Attention</a:t>
            </a:r>
            <a:endParaRPr lang="en-US" sz="4800" dirty="0" smtClean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Introduction...</a:t>
            </a:r>
            <a:endParaRPr lang="en-US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own Arrow 4"/>
          <p:cNvSpPr/>
          <p:nvPr/>
        </p:nvSpPr>
        <p:spPr>
          <a:xfrm>
            <a:off x="1524000" y="17526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276600" y="17526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5410200" y="17526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467600" y="1752600"/>
            <a:ext cx="228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Diagram 9"/>
          <p:cNvGraphicFramePr/>
          <p:nvPr/>
        </p:nvGraphicFramePr>
        <p:xfrm>
          <a:off x="457200" y="3657600"/>
          <a:ext cx="82296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au.wrs.yahoo.com/_ylt=A0WTf2n0LQROpgoAETcW5gt./SIG=12bjrlsar/EXP=1308925556/**http%3a/www.iowaepiscopal.org/images/photos/mdgcro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3048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M</a:t>
            </a:r>
            <a:r>
              <a:rPr lang="en-US" sz="2400" dirty="0" smtClean="0">
                <a:solidFill>
                  <a:srgbClr val="0000CC"/>
                </a:solidFill>
              </a:rPr>
              <a:t>illennium </a:t>
            </a:r>
            <a:r>
              <a:rPr lang="en-US" sz="2400" dirty="0" smtClean="0">
                <a:solidFill>
                  <a:srgbClr val="008000"/>
                </a:solidFill>
              </a:rPr>
              <a:t>D</a:t>
            </a:r>
            <a:r>
              <a:rPr lang="en-US" sz="2400" dirty="0" smtClean="0">
                <a:solidFill>
                  <a:srgbClr val="0000CC"/>
                </a:solidFill>
              </a:rPr>
              <a:t>evelopment 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G</a:t>
            </a:r>
            <a:r>
              <a:rPr lang="en-US" sz="2400" dirty="0" smtClean="0">
                <a:solidFill>
                  <a:srgbClr val="0000CC"/>
                </a:solidFill>
              </a:rPr>
              <a:t>oals</a:t>
            </a:r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81000" y="381000"/>
          <a:ext cx="8229600" cy="743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Ethiopia </a:t>
            </a:r>
            <a:r>
              <a:rPr lang="en-US" b="1" dirty="0" smtClean="0">
                <a:solidFill>
                  <a:srgbClr val="008000"/>
                </a:solidFill>
              </a:rPr>
              <a:t>did not cause </a:t>
            </a:r>
            <a:r>
              <a:rPr lang="en-US" dirty="0" smtClean="0"/>
              <a:t>climate change, but we are </a:t>
            </a:r>
            <a:r>
              <a:rPr lang="en-US" b="1" dirty="0" smtClean="0">
                <a:solidFill>
                  <a:srgbClr val="008000"/>
                </a:solidFill>
              </a:rPr>
              <a:t>confronted by the threat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/>
              <a:t>that it poses, and should </a:t>
            </a:r>
            <a:r>
              <a:rPr lang="en-US" b="1" dirty="0" smtClean="0">
                <a:solidFill>
                  <a:srgbClr val="008000"/>
                </a:solidFill>
              </a:rPr>
              <a:t>recognize </a:t>
            </a:r>
            <a:r>
              <a:rPr lang="en-US" b="1" dirty="0" smtClean="0">
                <a:solidFill>
                  <a:srgbClr val="008000"/>
                </a:solidFill>
              </a:rPr>
              <a:t>the opportunity</a:t>
            </a:r>
            <a:r>
              <a:rPr lang="en-US" dirty="0" smtClean="0"/>
              <a:t> that it presents.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Empower all Ethiopians to prepare for climate change.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H</a:t>
            </a:r>
            <a:r>
              <a:rPr lang="en-US" sz="2800" dirty="0" smtClean="0"/>
              <a:t>elp </a:t>
            </a:r>
            <a:r>
              <a:rPr lang="en-US" sz="2800" dirty="0" smtClean="0"/>
              <a:t>citizens build their </a:t>
            </a:r>
            <a:r>
              <a:rPr lang="en-US" sz="2800" dirty="0" smtClean="0"/>
              <a:t>Resilience </a:t>
            </a:r>
            <a:r>
              <a:rPr lang="en-US" sz="2800" dirty="0" smtClean="0"/>
              <a:t>to climate shocks.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Help </a:t>
            </a:r>
            <a:r>
              <a:rPr lang="en-US" sz="2800" dirty="0" smtClean="0"/>
              <a:t>citizens make their contribution to Ethiopia’s new green economy. 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National response to climate change through Ethiopia’s Program of Adaptation to Climate Change (EPACC) and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381000"/>
          <a:ext cx="82296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The program calls for </a:t>
            </a:r>
            <a:r>
              <a:rPr lang="en-US" sz="2800" dirty="0" smtClean="0">
                <a:solidFill>
                  <a:srgbClr val="008000"/>
                </a:solidFill>
              </a:rPr>
              <a:t>active participation of </a:t>
            </a:r>
            <a:r>
              <a:rPr lang="en-US" sz="2800" dirty="0" smtClean="0">
                <a:solidFill>
                  <a:srgbClr val="008000"/>
                </a:solidFill>
              </a:rPr>
              <a:t>stakeholders </a:t>
            </a:r>
            <a:r>
              <a:rPr lang="en-US" sz="2800" dirty="0" smtClean="0"/>
              <a:t>of various nature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The CRGE Vision aims to provide Ethiopia with a </a:t>
            </a:r>
            <a:r>
              <a:rPr lang="en-US" sz="2800" dirty="0" smtClean="0">
                <a:solidFill>
                  <a:srgbClr val="008000"/>
                </a:solidFill>
              </a:rPr>
              <a:t>common goal and roadmap </a:t>
            </a:r>
            <a:r>
              <a:rPr lang="en-US" sz="2800" dirty="0" smtClean="0"/>
              <a:t>for achieving a </a:t>
            </a:r>
            <a:r>
              <a:rPr lang="en-US" sz="2800" dirty="0" smtClean="0"/>
              <a:t>Climate Resilient Green Economy.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Ethiopia’s weather is </a:t>
            </a:r>
            <a:r>
              <a:rPr lang="en-US" sz="2800" i="1" dirty="0" smtClean="0"/>
              <a:t>likely to become more unpredictable in the coming years, with increased </a:t>
            </a:r>
            <a:r>
              <a:rPr lang="en-US" sz="2800" i="1" dirty="0" smtClean="0">
                <a:solidFill>
                  <a:srgbClr val="008000"/>
                </a:solidFill>
              </a:rPr>
              <a:t>flooding and drought</a:t>
            </a:r>
            <a:r>
              <a:rPr lang="en-US" sz="2800" dirty="0" smtClean="0">
                <a:solidFill>
                  <a:srgbClr val="008000"/>
                </a:solidFill>
              </a:rPr>
              <a:t>. </a:t>
            </a:r>
            <a:endParaRPr lang="en-US" sz="2800" dirty="0" smtClean="0">
              <a:solidFill>
                <a:srgbClr val="008000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endParaRPr lang="en-US" sz="2800" dirty="0" smtClean="0">
              <a:solidFill>
                <a:srgbClr val="008000"/>
              </a:solidFill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Building Climate Resilience 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800" dirty="0" smtClean="0"/>
              <a:t>But it is a huge and urgent challenge for the country</a:t>
            </a:r>
          </a:p>
          <a:p>
            <a:endParaRPr lang="en-US" sz="2800" dirty="0" smtClean="0">
              <a:solidFill>
                <a:srgbClr val="008000"/>
              </a:solidFill>
            </a:endParaRPr>
          </a:p>
          <a:p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4038600" y="4572000"/>
            <a:ext cx="4572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533400"/>
          <a:ext cx="82296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5029200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The climate change </a:t>
            </a:r>
            <a:r>
              <a:rPr lang="en-US" sz="2800" dirty="0" smtClean="0"/>
              <a:t>will </a:t>
            </a:r>
            <a:r>
              <a:rPr lang="en-US" sz="2800" dirty="0" smtClean="0">
                <a:solidFill>
                  <a:srgbClr val="C00000"/>
                </a:solidFill>
              </a:rPr>
              <a:t>impact on all aspects </a:t>
            </a:r>
            <a:r>
              <a:rPr lang="en-US" sz="2800" dirty="0" smtClean="0"/>
              <a:t>of Ethiopia’s economy, and particularly </a:t>
            </a:r>
            <a:r>
              <a:rPr lang="en-US" sz="2800" dirty="0" smtClean="0"/>
              <a:t>on: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 </a:t>
            </a:r>
            <a:r>
              <a:rPr lang="en-US" sz="2800" dirty="0" smtClean="0"/>
              <a:t>H</a:t>
            </a:r>
            <a:r>
              <a:rPr lang="en-US" sz="2800" dirty="0" smtClean="0"/>
              <a:t>ealth</a:t>
            </a:r>
            <a:r>
              <a:rPr lang="en-US" sz="2800" dirty="0" smtClean="0"/>
              <a:t>, </a:t>
            </a:r>
            <a:endParaRPr lang="en-US" sz="28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Infrastructure/Transport</a:t>
            </a:r>
            <a:r>
              <a:rPr lang="en-US" sz="2800" dirty="0" smtClean="0"/>
              <a:t>, </a:t>
            </a:r>
            <a:endParaRPr lang="en-US" sz="28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Agriculture</a:t>
            </a:r>
            <a:r>
              <a:rPr lang="en-US" sz="2800" dirty="0" smtClean="0"/>
              <a:t>, </a:t>
            </a:r>
            <a:endParaRPr lang="en-US" sz="28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Natural Resources</a:t>
            </a:r>
            <a:r>
              <a:rPr lang="en-US" sz="2800" dirty="0" smtClean="0"/>
              <a:t>, </a:t>
            </a:r>
            <a:endParaRPr lang="en-US" sz="28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Energy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 Industry </a:t>
            </a:r>
            <a:r>
              <a:rPr lang="en-US" sz="2800" dirty="0" smtClean="0"/>
              <a:t>sectors. </a:t>
            </a:r>
            <a:endParaRPr lang="en-US" sz="2800" dirty="0" smtClean="0"/>
          </a:p>
          <a:p>
            <a:pPr lvl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800" dirty="0" smtClean="0"/>
              <a:t>Climate </a:t>
            </a:r>
            <a:r>
              <a:rPr lang="en-US" sz="2800" dirty="0" smtClean="0"/>
              <a:t>action plans will identify opportunities for mainstreaming climate change into </a:t>
            </a:r>
            <a:r>
              <a:rPr lang="en-US" sz="2800" dirty="0" err="1" smtClean="0"/>
              <a:t>sectoral</a:t>
            </a:r>
            <a:r>
              <a:rPr lang="en-US" sz="2800" dirty="0" smtClean="0"/>
              <a:t> and regional development strategies</a:t>
            </a:r>
            <a:r>
              <a:rPr lang="en-US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planestupid.com/files/images/climatepant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9259</TotalTime>
  <Words>2260</Words>
  <Application>Microsoft Office PowerPoint</Application>
  <PresentationFormat>On-screen Show (4:3)</PresentationFormat>
  <Paragraphs>296</Paragraphs>
  <Slides>36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Flow</vt:lpstr>
      <vt:lpstr>Genesis of Climate Resilient Highlands Transformation</vt:lpstr>
      <vt:lpstr>Presentation Outline</vt:lpstr>
      <vt:lpstr>Introduction…</vt:lpstr>
      <vt:lpstr>Introduction...</vt:lpstr>
      <vt:lpstr>Slide 5</vt:lpstr>
      <vt:lpstr>Slide 6</vt:lpstr>
      <vt:lpstr>Slide 7</vt:lpstr>
      <vt:lpstr>Slide 8</vt:lpstr>
      <vt:lpstr>Slide 9</vt:lpstr>
      <vt:lpstr>Policy Options on Climate Change</vt:lpstr>
      <vt:lpstr>Climate Resilience</vt:lpstr>
      <vt:lpstr>Economics of Climate Change…</vt:lpstr>
      <vt:lpstr>Slide 13</vt:lpstr>
      <vt:lpstr>Slide 14</vt:lpstr>
      <vt:lpstr>Resiliency of our Environment and Society </vt:lpstr>
      <vt:lpstr>Resiliency of our Environment and Society… </vt:lpstr>
      <vt:lpstr>Biodiversity and Resilience</vt:lpstr>
      <vt:lpstr>Biodiversity and Resilience</vt:lpstr>
      <vt:lpstr>Resilience in Knowledge</vt:lpstr>
      <vt:lpstr>Resilience in Knowledge…</vt:lpstr>
      <vt:lpstr>Climate Resilient Highlands transformation</vt:lpstr>
      <vt:lpstr>Slide 22</vt:lpstr>
      <vt:lpstr>Climate Resilient Highlands Transformation</vt:lpstr>
      <vt:lpstr>Highlands in Ethiopia</vt:lpstr>
      <vt:lpstr>Highlands in Ethiopia…</vt:lpstr>
      <vt:lpstr>Highlands in Ethiopia…</vt:lpstr>
      <vt:lpstr>Highlands in Ethiopia…</vt:lpstr>
      <vt:lpstr>Highlands in Ethiopia…</vt:lpstr>
      <vt:lpstr>Energy Sector</vt:lpstr>
      <vt:lpstr>Mitigation-Energy sector</vt:lpstr>
      <vt:lpstr>Facilitators/Drivers of  Climate Change</vt:lpstr>
      <vt:lpstr>Infrastructure sector </vt:lpstr>
      <vt:lpstr>Infrastructure sector…</vt:lpstr>
      <vt:lpstr>Ways forward</vt:lpstr>
      <vt:lpstr>Conclusion 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Genesis of Climate Resilient Highland Transformation</dc:title>
  <dc:creator>User</dc:creator>
  <cp:lastModifiedBy>User</cp:lastModifiedBy>
  <cp:revision>28</cp:revision>
  <dcterms:created xsi:type="dcterms:W3CDTF">2012-06-19T02:17:10Z</dcterms:created>
  <dcterms:modified xsi:type="dcterms:W3CDTF">2012-07-23T07:11:11Z</dcterms:modified>
</cp:coreProperties>
</file>